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50" r:id="rId3"/>
    <p:sldId id="349" r:id="rId4"/>
    <p:sldId id="311" r:id="rId5"/>
    <p:sldId id="313" r:id="rId6"/>
    <p:sldId id="266" r:id="rId7"/>
    <p:sldId id="257" r:id="rId8"/>
    <p:sldId id="304" r:id="rId9"/>
    <p:sldId id="308" r:id="rId10"/>
    <p:sldId id="316" r:id="rId11"/>
    <p:sldId id="314" r:id="rId12"/>
    <p:sldId id="315" r:id="rId13"/>
    <p:sldId id="360" r:id="rId14"/>
    <p:sldId id="337" r:id="rId15"/>
    <p:sldId id="345" r:id="rId16"/>
    <p:sldId id="259" r:id="rId17"/>
    <p:sldId id="338" r:id="rId18"/>
    <p:sldId id="341" r:id="rId19"/>
    <p:sldId id="305" r:id="rId20"/>
    <p:sldId id="351" r:id="rId21"/>
    <p:sldId id="355" r:id="rId22"/>
    <p:sldId id="265" r:id="rId23"/>
    <p:sldId id="332" r:id="rId24"/>
    <p:sldId id="356" r:id="rId25"/>
    <p:sldId id="306" r:id="rId26"/>
    <p:sldId id="346" r:id="rId27"/>
    <p:sldId id="347" r:id="rId28"/>
    <p:sldId id="344" r:id="rId29"/>
    <p:sldId id="348" r:id="rId30"/>
    <p:sldId id="354" r:id="rId31"/>
    <p:sldId id="352" r:id="rId32"/>
    <p:sldId id="353" r:id="rId33"/>
    <p:sldId id="317" r:id="rId34"/>
    <p:sldId id="318" r:id="rId35"/>
    <p:sldId id="357" r:id="rId36"/>
    <p:sldId id="330" r:id="rId37"/>
    <p:sldId id="358" r:id="rId38"/>
    <p:sldId id="262" r:id="rId39"/>
    <p:sldId id="343" r:id="rId40"/>
    <p:sldId id="359" r:id="rId41"/>
    <p:sldId id="361" r:id="rId4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662" autoAdjust="0"/>
  </p:normalViewPr>
  <p:slideViewPr>
    <p:cSldViewPr>
      <p:cViewPr varScale="1">
        <p:scale>
          <a:sx n="93" d="100"/>
          <a:sy n="93" d="100"/>
        </p:scale>
        <p:origin x="-69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24CA8-345E-4932-9B10-7540B114C2BB}" type="datetimeFigureOut">
              <a:rPr lang="fr-FR" smtClean="0"/>
              <a:t>14/04/2017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0201A-3AA0-4E41-AA6E-E9116F472B7B}" type="slidenum">
              <a:rPr lang="fr-FR" smtClean="0"/>
              <a:t>‹N°›</a:t>
            </a:fld>
            <a:endParaRPr lang="fr-FR"/>
          </a:p>
        </p:txBody>
      </p:sp>
    </p:spTree>
    <p:extLst>
      <p:ext uri="{BB962C8B-B14F-4D97-AF65-F5344CB8AC3E}">
        <p14:creationId xmlns:p14="http://schemas.microsoft.com/office/powerpoint/2010/main" val="274027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6D155EAC-87C4-4A84-9851-77BED366DC2C}" type="slidenum">
              <a:rPr lang="fr-FR" sz="1200" smtClean="0">
                <a:solidFill>
                  <a:srgbClr val="000000"/>
                </a:solidFill>
              </a:rPr>
              <a:pPr eaLnBrk="1" hangingPunct="1"/>
              <a:t>3</a:t>
            </a:fld>
            <a:endParaRPr lang="fr-FR" sz="1200" smtClean="0">
              <a:solidFill>
                <a:srgbClr val="000000"/>
              </a:solidFill>
            </a:endParaRPr>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467AA62F-F890-47D7-A997-A684CDBA0986}" type="slidenum">
              <a:rPr lang="fr-FR" sz="1200">
                <a:solidFill>
                  <a:srgbClr val="000000"/>
                </a:solidFill>
              </a:rPr>
              <a:pPr algn="r" eaLnBrk="1" hangingPunct="1"/>
              <a:t>3</a:t>
            </a:fld>
            <a:endParaRPr lang="fr-FR" sz="1200">
              <a:solidFill>
                <a:srgbClr val="000000"/>
              </a:solidFill>
            </a:endParaRPr>
          </a:p>
        </p:txBody>
      </p:sp>
      <p:sp>
        <p:nvSpPr>
          <p:cNvPr id="106500" name="Rectangle 2"/>
          <p:cNvSpPr>
            <a:spLocks noGrp="1" noRot="1" noChangeAspect="1" noChangeArrowheads="1" noTextEdit="1"/>
          </p:cNvSpPr>
          <p:nvPr>
            <p:ph type="sldImg"/>
          </p:nvPr>
        </p:nvSpPr>
        <p:spPr bwMode="auto">
          <a:xfrm>
            <a:off x="201613" y="787400"/>
            <a:ext cx="4324350" cy="243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3"/>
          <p:cNvSpPr>
            <a:spLocks noGrp="1" noChangeArrowheads="1"/>
          </p:cNvSpPr>
          <p:nvPr>
            <p:ph type="body" idx="1"/>
          </p:nvPr>
        </p:nvSpPr>
        <p:spPr bwMode="auto">
          <a:xfrm>
            <a:off x="469900" y="3500438"/>
            <a:ext cx="5468938" cy="367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z="1400" smtClean="0">
              <a:latin typeface="Arial" pitchFamily="34" charset="0"/>
              <a:cs typeface="Arial" pitchFamily="34" charset="0"/>
            </a:endParaRPr>
          </a:p>
          <a:p>
            <a:pPr eaLnBrk="1" hangingPunct="1">
              <a:spcBef>
                <a:spcPct val="0"/>
              </a:spcBef>
            </a:pPr>
            <a:r>
              <a:rPr lang="fr-FR" sz="1600" smtClean="0">
                <a:latin typeface="Arial" pitchFamily="34" charset="0"/>
                <a:cs typeface="Arial" pitchFamily="34" charset="0"/>
              </a:rPr>
              <a:t>Voici les données comparatives d’attribution de mortalité, issues d’un observatoire de  l’Organisation Mondiale de la Santé.( OMS)</a:t>
            </a:r>
          </a:p>
          <a:p>
            <a:pPr eaLnBrk="1" hangingPunct="1">
              <a:spcBef>
                <a:spcPct val="0"/>
              </a:spcBef>
            </a:pPr>
            <a:r>
              <a:rPr lang="fr-FR" sz="1600" b="1" smtClean="0">
                <a:latin typeface="Arial" pitchFamily="34" charset="0"/>
                <a:cs typeface="Arial" pitchFamily="34" charset="0"/>
              </a:rPr>
              <a:t>L’hypertension reste le 1ere cause de mortalité dans le monde.</a:t>
            </a:r>
          </a:p>
          <a:p>
            <a:pPr eaLnBrk="1" hangingPunct="1">
              <a:spcBef>
                <a:spcPct val="0"/>
              </a:spcBef>
            </a:pPr>
            <a:r>
              <a:rPr lang="fr-FR" sz="1600" smtClean="0">
                <a:latin typeface="Arial" pitchFamily="34" charset="0"/>
                <a:cs typeface="Arial" pitchFamily="34" charset="0"/>
              </a:rPr>
              <a:t>Ce qui semble ( à priori ) logique dans les pays en voie de développement du  fait de la difficulté d’accès aux soins, et notamment aux traitements.</a:t>
            </a:r>
          </a:p>
          <a:p>
            <a:pPr eaLnBrk="1" hangingPunct="1">
              <a:spcBef>
                <a:spcPct val="0"/>
              </a:spcBef>
            </a:pPr>
            <a:r>
              <a:rPr lang="fr-FR" sz="1600" smtClean="0">
                <a:latin typeface="Arial" pitchFamily="34" charset="0"/>
                <a:cs typeface="Arial" pitchFamily="34" charset="0"/>
              </a:rPr>
              <a:t>Mais dans les </a:t>
            </a:r>
            <a:r>
              <a:rPr lang="fr-FR" sz="1600" b="1" smtClean="0">
                <a:latin typeface="Arial" pitchFamily="34" charset="0"/>
                <a:cs typeface="Arial" pitchFamily="34" charset="0"/>
              </a:rPr>
              <a:t>pays industrialisés</a:t>
            </a:r>
            <a:r>
              <a:rPr lang="fr-FR" sz="1600" smtClean="0">
                <a:latin typeface="Arial" pitchFamily="34" charset="0"/>
                <a:cs typeface="Arial" pitchFamily="34" charset="0"/>
              </a:rPr>
              <a:t>, malgré les efforts de prévention et de prise en charge, </a:t>
            </a:r>
            <a:r>
              <a:rPr lang="fr-FR" sz="1600" b="1" smtClean="0">
                <a:latin typeface="Arial" pitchFamily="34" charset="0"/>
                <a:cs typeface="Arial" pitchFamily="34" charset="0"/>
              </a:rPr>
              <a:t>l’hypertension reste le 1er tueur mondial.</a:t>
            </a:r>
          </a:p>
          <a:p>
            <a:pPr eaLnBrk="1" hangingPunct="1">
              <a:spcBef>
                <a:spcPct val="0"/>
              </a:spcBef>
            </a:pPr>
            <a:endParaRPr lang="fr-FR" sz="1600" b="1" smtClean="0">
              <a:latin typeface="Arial" pitchFamily="34" charset="0"/>
              <a:cs typeface="Arial" pitchFamily="34" charset="0"/>
            </a:endParaRPr>
          </a:p>
          <a:p>
            <a:pPr eaLnBrk="1" hangingPunct="1">
              <a:spcBef>
                <a:spcPct val="0"/>
              </a:spcBef>
            </a:pPr>
            <a:endParaRPr lang="fr-FR" sz="1600" smtClean="0">
              <a:latin typeface="Arial" pitchFamily="34" charset="0"/>
              <a:cs typeface="Arial" pitchFamily="34" charset="0"/>
            </a:endParaRPr>
          </a:p>
        </p:txBody>
      </p:sp>
      <p:sp>
        <p:nvSpPr>
          <p:cNvPr id="106502" name="Text Box 4"/>
          <p:cNvSpPr txBox="1">
            <a:spLocks noChangeArrowheads="1"/>
          </p:cNvSpPr>
          <p:nvPr/>
        </p:nvSpPr>
        <p:spPr bwMode="auto">
          <a:xfrm>
            <a:off x="4648200" y="8686800"/>
            <a:ext cx="1609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1" tIns="44821" rIns="89641" bIns="44821">
            <a:spAutoFit/>
          </a:bodyPr>
          <a:lstStyle>
            <a:lvl1pPr defTabSz="896938" eaLnBrk="0" hangingPunct="0">
              <a:defRPr sz="2400">
                <a:solidFill>
                  <a:schemeClr val="tx1"/>
                </a:solidFill>
                <a:latin typeface="Times New Roman" pitchFamily="18" charset="0"/>
                <a:cs typeface="Arial" pitchFamily="34" charset="0"/>
              </a:defRPr>
            </a:lvl1pPr>
            <a:lvl2pPr marL="742950" indent="-285750" defTabSz="896938" eaLnBrk="0" hangingPunct="0">
              <a:defRPr sz="2400">
                <a:solidFill>
                  <a:schemeClr val="tx1"/>
                </a:solidFill>
                <a:latin typeface="Times New Roman" pitchFamily="18" charset="0"/>
                <a:cs typeface="Arial" pitchFamily="34" charset="0"/>
              </a:defRPr>
            </a:lvl2pPr>
            <a:lvl3pPr marL="1143000" indent="-228600" defTabSz="896938" eaLnBrk="0" hangingPunct="0">
              <a:defRPr sz="2400">
                <a:solidFill>
                  <a:schemeClr val="tx1"/>
                </a:solidFill>
                <a:latin typeface="Times New Roman" pitchFamily="18" charset="0"/>
                <a:cs typeface="Arial" pitchFamily="34" charset="0"/>
              </a:defRPr>
            </a:lvl3pPr>
            <a:lvl4pPr marL="1600200" indent="-228600" defTabSz="896938" eaLnBrk="0" hangingPunct="0">
              <a:defRPr sz="2400">
                <a:solidFill>
                  <a:schemeClr val="tx1"/>
                </a:solidFill>
                <a:latin typeface="Times New Roman" pitchFamily="18" charset="0"/>
                <a:cs typeface="Arial" pitchFamily="34" charset="0"/>
              </a:defRPr>
            </a:lvl4pPr>
            <a:lvl5pPr marL="2057400" indent="-228600" defTabSz="896938" eaLnBrk="0" hangingPunct="0">
              <a:defRPr sz="2400">
                <a:solidFill>
                  <a:schemeClr val="tx1"/>
                </a:solidFill>
                <a:latin typeface="Times New Roman" pitchFamily="18" charset="0"/>
                <a:cs typeface="Arial" pitchFamily="34"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100" b="1">
                <a:solidFill>
                  <a:srgbClr val="000000"/>
                </a:solidFill>
              </a:rPr>
              <a:t>SLIDE</a:t>
            </a:r>
            <a:r>
              <a:rPr lang="en-US" sz="1600" b="1">
                <a:solidFill>
                  <a:srgbClr val="000000"/>
                </a:solidFill>
              </a:rPr>
              <a:t> </a:t>
            </a:r>
            <a:fld id="{CE1DCDE6-355D-4973-AD85-411219BB2DCE}" type="slidenum">
              <a:rPr lang="en-US" b="1">
                <a:solidFill>
                  <a:srgbClr val="000000"/>
                </a:solidFill>
              </a:rPr>
              <a:pPr algn="r">
                <a:spcBef>
                  <a:spcPct val="50000"/>
                </a:spcBef>
              </a:pPr>
              <a:t>3</a:t>
            </a:fld>
            <a:endParaRPr lang="en-US" b="1">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356FE7-AFE8-4BE6-BACC-873A91EA4C0F}" type="slidenum">
              <a:rPr lang="fr-FR" smtClean="0">
                <a:solidFill>
                  <a:srgbClr val="000000"/>
                </a:solidFill>
                <a:latin typeface="Times New Roman" pitchFamily="18" charset="0"/>
                <a:ea typeface="ＭＳ Ｐゴシック" pitchFamily="34" charset="-128"/>
              </a:rPr>
              <a:pPr>
                <a:defRPr/>
              </a:pPr>
              <a:t>32</a:t>
            </a:fld>
            <a:endParaRPr lang="fr-FR" smtClean="0">
              <a:solidFill>
                <a:srgbClr val="000000"/>
              </a:solidFill>
              <a:latin typeface="Times New Roman" pitchFamily="18" charset="0"/>
              <a:ea typeface="ＭＳ Ｐゴシック" pitchFamily="34" charset="-128"/>
            </a:endParaRPr>
          </a:p>
        </p:txBody>
      </p:sp>
      <p:sp>
        <p:nvSpPr>
          <p:cNvPr id="1095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defTabSz="908050" eaLnBrk="0" hangingPunct="0">
              <a:defRPr sz="2400">
                <a:solidFill>
                  <a:schemeClr val="tx1"/>
                </a:solidFill>
                <a:latin typeface="Times New Roman" pitchFamily="18" charset="0"/>
                <a:cs typeface="Arial" pitchFamily="34" charset="0"/>
              </a:defRPr>
            </a:lvl1pPr>
            <a:lvl2pPr marL="742950" indent="-285750" defTabSz="908050" eaLnBrk="0" hangingPunct="0">
              <a:defRPr sz="2400">
                <a:solidFill>
                  <a:schemeClr val="tx1"/>
                </a:solidFill>
                <a:latin typeface="Times New Roman" pitchFamily="18" charset="0"/>
                <a:cs typeface="Arial" pitchFamily="34" charset="0"/>
              </a:defRPr>
            </a:lvl2pPr>
            <a:lvl3pPr marL="1143000" indent="-228600" defTabSz="908050" eaLnBrk="0" hangingPunct="0">
              <a:defRPr sz="2400">
                <a:solidFill>
                  <a:schemeClr val="tx1"/>
                </a:solidFill>
                <a:latin typeface="Times New Roman" pitchFamily="18" charset="0"/>
                <a:cs typeface="Arial" pitchFamily="34" charset="0"/>
              </a:defRPr>
            </a:lvl3pPr>
            <a:lvl4pPr marL="1600200" indent="-228600" defTabSz="908050" eaLnBrk="0" hangingPunct="0">
              <a:defRPr sz="2400">
                <a:solidFill>
                  <a:schemeClr val="tx1"/>
                </a:solidFill>
                <a:latin typeface="Times New Roman" pitchFamily="18" charset="0"/>
                <a:cs typeface="Arial" pitchFamily="34" charset="0"/>
              </a:defRPr>
            </a:lvl4pPr>
            <a:lvl5pPr marL="2057400" indent="-228600" defTabSz="908050" eaLnBrk="0" hangingPunct="0">
              <a:defRPr sz="2400">
                <a:solidFill>
                  <a:schemeClr val="tx1"/>
                </a:solidFill>
                <a:latin typeface="Times New Roman" pitchFamily="18" charset="0"/>
                <a:cs typeface="Arial" pitchFamily="34"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6B0FB150-ED93-4211-90D5-5500163C2C43}" type="slidenum">
              <a:rPr lang="en-GB" sz="1200">
                <a:solidFill>
                  <a:srgbClr val="000000"/>
                </a:solidFill>
              </a:rPr>
              <a:pPr algn="r" eaLnBrk="1" hangingPunct="1"/>
              <a:t>32</a:t>
            </a:fld>
            <a:endParaRPr lang="en-GB" sz="1200">
              <a:solidFill>
                <a:srgbClr val="000000"/>
              </a:solidFill>
            </a:endParaRPr>
          </a:p>
        </p:txBody>
      </p:sp>
      <p:sp>
        <p:nvSpPr>
          <p:cNvPr id="109572" name="Rectangle 2"/>
          <p:cNvSpPr>
            <a:spLocks noGrp="1" noRot="1" noChangeAspect="1" noChangeArrowheads="1" noTextEdit="1"/>
          </p:cNvSpPr>
          <p:nvPr>
            <p:ph type="sldImg"/>
          </p:nvPr>
        </p:nvSpPr>
        <p:spPr bwMode="auto">
          <a:xfrm>
            <a:off x="444500" y="358775"/>
            <a:ext cx="6183313"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3"/>
          <p:cNvSpPr>
            <a:spLocks noGrp="1" noChangeArrowheads="1"/>
          </p:cNvSpPr>
          <p:nvPr>
            <p:ph type="body" idx="1"/>
          </p:nvPr>
        </p:nvSpPr>
        <p:spPr bwMode="auto">
          <a:xfrm>
            <a:off x="668338" y="4105275"/>
            <a:ext cx="5676900" cy="4468813"/>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727" tIns="45363" rIns="90727" bIns="45363" numCol="1" anchor="t" anchorCtr="0" compatLnSpc="1">
            <a:prstTxWarp prst="textNoShape">
              <a:avLst/>
            </a:prstTxWarp>
          </a:bodyPr>
          <a:lstStyle/>
          <a:p>
            <a:pPr defTabSz="942975" eaLnBrk="1" hangingPunct="1">
              <a:spcBef>
                <a:spcPct val="0"/>
              </a:spcBef>
            </a:pPr>
            <a:r>
              <a:rPr lang="en-GB" sz="1100" b="1" smtClean="0"/>
              <a:t>Content summary</a:t>
            </a:r>
            <a:r>
              <a:rPr lang="en-GB" sz="1100" smtClean="0"/>
              <a:t>: antihypertensive treatment can reduce the risk of cardiovascular events</a:t>
            </a:r>
          </a:p>
          <a:p>
            <a:pPr defTabSz="942975" eaLnBrk="1" hangingPunct="1">
              <a:spcBef>
                <a:spcPct val="0"/>
              </a:spcBef>
            </a:pPr>
            <a:r>
              <a:rPr lang="en-GB" sz="1100" b="1" smtClean="0"/>
              <a:t>Detailed slide notes</a:t>
            </a:r>
            <a:r>
              <a:rPr lang="en-GB" sz="1100" smtClean="0"/>
              <a:t>:</a:t>
            </a:r>
          </a:p>
          <a:p>
            <a:pPr defTabSz="942975" eaLnBrk="1" hangingPunct="1">
              <a:spcBef>
                <a:spcPct val="0"/>
              </a:spcBef>
            </a:pPr>
            <a:r>
              <a:rPr lang="en-GB" sz="1100" smtClean="0"/>
              <a:t>This figure shows the risk reduction achieved through the use of antihypertensive treatment in randomised clinical trials involving over 47,000 individuals. In these trials, 525 treatment-allocated patients suffered a stroke as compared with 835 control patients, showing a 38% risk reduction. A significant risk reduction in CHD incidence was also apparent; 934 treatment-allocated patients had fatal/non-fatal CHD as distinct from 1104 control patients, which equated to a risk reduction of 16%. Vascular mortality was reduced by 21%, 768 patients receiving hypertensive therapy as compared with 964 control patients.</a:t>
            </a:r>
          </a:p>
          <a:p>
            <a:pPr defTabSz="942975" eaLnBrk="1" hangingPunct="1">
              <a:spcBef>
                <a:spcPct val="0"/>
              </a:spcBef>
            </a:pPr>
            <a:r>
              <a:rPr lang="en-GB" sz="1100" smtClean="0"/>
              <a:t>The heart failure data were taken from the results of long-term hypertension treatment trials that were performed between 1976 and 1996. Chronic heart failure occurred in 240 of 6923 subjects in the control group and 112 of 6914 treated subjects. Therefore, there was a 52% reduction in the occurrence of chronic heart failure in the subjects who received antihypertensive therapy.</a:t>
            </a:r>
            <a:r>
              <a:rPr lang="en-GB" sz="1000" smtClean="0"/>
              <a:t>    </a:t>
            </a:r>
          </a:p>
          <a:p>
            <a:pPr defTabSz="942975" eaLnBrk="1" hangingPunct="1">
              <a:lnSpc>
                <a:spcPct val="90000"/>
              </a:lnSpc>
              <a:spcBef>
                <a:spcPct val="0"/>
              </a:spcBef>
            </a:pPr>
            <a:endParaRPr lang="en-GB" sz="1000" smtClean="0"/>
          </a:p>
          <a:p>
            <a:pPr defTabSz="942975" eaLnBrk="1" hangingPunct="1">
              <a:lnSpc>
                <a:spcPct val="90000"/>
              </a:lnSpc>
              <a:spcBef>
                <a:spcPct val="0"/>
              </a:spcBef>
            </a:pPr>
            <a:r>
              <a:rPr lang="en-GB" sz="1000" smtClean="0"/>
              <a:t>CHD: coronary heart disease</a:t>
            </a:r>
          </a:p>
          <a:p>
            <a:pPr defTabSz="942975" eaLnBrk="1" hangingPunct="1">
              <a:lnSpc>
                <a:spcPct val="90000"/>
              </a:lnSpc>
              <a:spcBef>
                <a:spcPct val="0"/>
              </a:spcBef>
            </a:pPr>
            <a:endParaRPr lang="en-GB" sz="1000" smtClean="0"/>
          </a:p>
          <a:p>
            <a:pPr defTabSz="942975" eaLnBrk="1" hangingPunct="1">
              <a:lnSpc>
                <a:spcPct val="90000"/>
              </a:lnSpc>
              <a:spcBef>
                <a:spcPct val="0"/>
              </a:spcBef>
            </a:pPr>
            <a:r>
              <a:rPr lang="en-GB" sz="1000" b="1" smtClean="0"/>
              <a:t>References</a:t>
            </a:r>
            <a:r>
              <a:rPr lang="en-GB" sz="1000" smtClean="0"/>
              <a:t>:</a:t>
            </a:r>
          </a:p>
          <a:p>
            <a:pPr defTabSz="942975" eaLnBrk="1" hangingPunct="1">
              <a:lnSpc>
                <a:spcPct val="90000"/>
              </a:lnSpc>
              <a:spcBef>
                <a:spcPct val="0"/>
              </a:spcBef>
              <a:buFontTx/>
              <a:buAutoNum type="arabicPeriod"/>
            </a:pPr>
            <a:r>
              <a:rPr lang="en-GB" sz="1000" smtClean="0"/>
              <a:t>MacMahon S, Rodgers A. </a:t>
            </a:r>
            <a:r>
              <a:rPr lang="en-GB" sz="1000" i="1" smtClean="0"/>
              <a:t>J Vasc Med Biol </a:t>
            </a:r>
            <a:r>
              <a:rPr lang="en-GB" sz="1000" smtClean="0"/>
              <a:t>1993; </a:t>
            </a:r>
            <a:r>
              <a:rPr lang="en-GB" sz="1000" b="1" smtClean="0"/>
              <a:t>4</a:t>
            </a:r>
            <a:r>
              <a:rPr lang="en-GB" sz="1000" smtClean="0"/>
              <a:t>: 265–271.</a:t>
            </a:r>
          </a:p>
          <a:p>
            <a:pPr defTabSz="942975" eaLnBrk="1" hangingPunct="1">
              <a:lnSpc>
                <a:spcPct val="90000"/>
              </a:lnSpc>
              <a:spcBef>
                <a:spcPct val="0"/>
              </a:spcBef>
              <a:buFontTx/>
              <a:buAutoNum type="arabicPeriod"/>
            </a:pPr>
            <a:r>
              <a:rPr lang="en-GB" sz="1000" smtClean="0"/>
              <a:t>Moser M, Herbert PR. </a:t>
            </a:r>
            <a:r>
              <a:rPr lang="en-GB" sz="1000" i="1" smtClean="0"/>
              <a:t>J Am Coll Cardiol</a:t>
            </a:r>
            <a:r>
              <a:rPr lang="en-GB" sz="1000" smtClean="0"/>
              <a:t> 1996; </a:t>
            </a:r>
            <a:r>
              <a:rPr lang="en-GB" sz="1000" b="1" smtClean="0"/>
              <a:t>27</a:t>
            </a:r>
            <a:r>
              <a:rPr lang="en-GB" sz="1000" smtClean="0"/>
              <a:t>(5): 1214–1218. </a:t>
            </a:r>
          </a:p>
          <a:p>
            <a:pPr defTabSz="942975" eaLnBrk="1" hangingPunct="1">
              <a:lnSpc>
                <a:spcPct val="90000"/>
              </a:lnSpc>
              <a:spcBef>
                <a:spcPct val="0"/>
              </a:spcBef>
            </a:pPr>
            <a:endParaRPr lang="en-GB"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40201A-3AA0-4E41-AA6E-E9116F472B7B}" type="slidenum">
              <a:rPr lang="fr-FR" smtClean="0"/>
              <a:t>7</a:t>
            </a:fld>
            <a:endParaRPr lang="fr-FR"/>
          </a:p>
        </p:txBody>
      </p:sp>
    </p:spTree>
    <p:extLst>
      <p:ext uri="{BB962C8B-B14F-4D97-AF65-F5344CB8AC3E}">
        <p14:creationId xmlns:p14="http://schemas.microsoft.com/office/powerpoint/2010/main" val="285067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40201A-3AA0-4E41-AA6E-E9116F472B7B}" type="slidenum">
              <a:rPr lang="fr-FR" smtClean="0"/>
              <a:t>9</a:t>
            </a:fld>
            <a:endParaRPr lang="fr-FR"/>
          </a:p>
        </p:txBody>
      </p:sp>
    </p:spTree>
    <p:extLst>
      <p:ext uri="{BB962C8B-B14F-4D97-AF65-F5344CB8AC3E}">
        <p14:creationId xmlns:p14="http://schemas.microsoft.com/office/powerpoint/2010/main" val="368900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Comma nous le voyons sur cette figure représentant l’impact des antihypertenseurs sur la journée </a:t>
            </a:r>
          </a:p>
        </p:txBody>
      </p:sp>
      <p:sp>
        <p:nvSpPr>
          <p:cNvPr id="962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D84B18F-4DE0-4334-BC7B-3F3F11B66458}" type="slidenum">
              <a:rPr lang="fr-FR" smtClean="0">
                <a:solidFill>
                  <a:srgbClr val="000000"/>
                </a:solidFill>
                <a:latin typeface="Times New Roman" pitchFamily="18" charset="0"/>
              </a:rPr>
              <a:pPr>
                <a:defRPr/>
              </a:pPr>
              <a:t>13</a:t>
            </a:fld>
            <a:endParaRPr lang="fr-FR" smtClean="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40201A-3AA0-4E41-AA6E-E9116F472B7B}" type="slidenum">
              <a:rPr lang="fr-FR" smtClean="0"/>
              <a:t>19</a:t>
            </a:fld>
            <a:endParaRPr lang="fr-FR" dirty="0"/>
          </a:p>
        </p:txBody>
      </p:sp>
    </p:spTree>
    <p:extLst>
      <p:ext uri="{BB962C8B-B14F-4D97-AF65-F5344CB8AC3E}">
        <p14:creationId xmlns:p14="http://schemas.microsoft.com/office/powerpoint/2010/main" val="38836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7"/>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fr-FR" smtClean="0">
                <a:latin typeface="Times New Roman" pitchFamily="18" charset="0"/>
              </a:rPr>
              <a:t>24 / 06 / 2008 </a:t>
            </a:r>
            <a:endParaRPr lang="en-US" smtClean="0">
              <a:latin typeface="Times New Roman" pitchFamily="18" charset="0"/>
            </a:endParaRPr>
          </a:p>
        </p:txBody>
      </p:sp>
      <p:sp>
        <p:nvSpPr>
          <p:cNvPr id="78851"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D931972-1DDD-4FE8-9DCA-94721E3B8608}" type="slidenum">
              <a:rPr lang="en-US" smtClean="0">
                <a:latin typeface="Times New Roman" pitchFamily="18" charset="0"/>
              </a:rPr>
              <a:pPr>
                <a:defRPr/>
              </a:pPr>
              <a:t>20</a:t>
            </a:fld>
            <a:endParaRPr lang="en-US" smtClean="0">
              <a:latin typeface="Times New Roman" pitchFamily="18" charset="0"/>
            </a:endParaRPr>
          </a:p>
        </p:txBody>
      </p:sp>
      <p:sp>
        <p:nvSpPr>
          <p:cNvPr id="78852" name="Rectangle 1032"/>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latin typeface="Times New Roman" pitchFamily="18" charset="0"/>
              </a:rPr>
              <a:t>DR FILALY Fz</a:t>
            </a:r>
          </a:p>
        </p:txBody>
      </p:sp>
      <p:sp>
        <p:nvSpPr>
          <p:cNvPr id="107525" name="Rectangle 2"/>
          <p:cNvSpPr>
            <a:spLocks noGrp="1" noRot="1" noChangeAspect="1" noChangeArrowheads="1" noTextEdit="1"/>
          </p:cNvSpPr>
          <p:nvPr>
            <p:ph type="sldImg"/>
          </p:nvPr>
        </p:nvSpPr>
        <p:spPr bwMode="auto">
          <a:xfrm>
            <a:off x="469900" y="720725"/>
            <a:ext cx="5980113" cy="3365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6" name="Rectangle 3"/>
          <p:cNvSpPr>
            <a:spLocks noGrp="1" noChangeArrowheads="1"/>
          </p:cNvSpPr>
          <p:nvPr>
            <p:ph type="body" idx="1"/>
          </p:nvPr>
        </p:nvSpPr>
        <p:spPr bwMode="auto">
          <a:xfrm>
            <a:off x="584200" y="4376738"/>
            <a:ext cx="5756275" cy="2395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Dans cette étude, il a été bien établi que l’élévation de la tension artérielle est directement liée à la morbidité et à la mortalité cardiovasculaires et que le risque de mortalité cardiovasculire doublait à chaque augmentation de 20/10 mmHg de la PAS/PAD. </a:t>
            </a:r>
          </a:p>
          <a:p>
            <a:pPr eaLnBrk="1" hangingPunct="1">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44F97-FA98-47B8-B784-D569781C6A4D}" type="slidenum">
              <a:rPr lang="fr-FR"/>
              <a:pPr/>
              <a:t>26</a:t>
            </a:fld>
            <a:endParaRPr lang="fr-FR"/>
          </a:p>
        </p:txBody>
      </p:sp>
      <p:sp>
        <p:nvSpPr>
          <p:cNvPr id="12083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just"/>
            <a:r>
              <a:rPr lang="fr-FR" altLang="fr-FR"/>
              <a:t>Dans la méta-analyse de Gueyffier, le traitement anti-hypertenseur permet d'éviter 9 accidents vasculaires cérébraux et 4 événements coronaires majeurs tous les 1000 patients/année. </a:t>
            </a:r>
            <a:endParaRPr lang="fr-FR" altLang="fr-F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2AB12-934E-4ECE-804E-651FB861E671}" type="slidenum">
              <a:rPr lang="fr-FR"/>
              <a:pPr/>
              <a:t>27</a:t>
            </a:fld>
            <a:endParaRPr lang="fr-FR"/>
          </a:p>
        </p:txBody>
      </p:sp>
      <p:sp>
        <p:nvSpPr>
          <p:cNvPr id="1228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0" y="4343400"/>
            <a:ext cx="5029200" cy="4267200"/>
          </a:xfrm>
          <a:prstGeom prst="rect">
            <a:avLst/>
          </a:prstGeom>
          <a:solidFill>
            <a:srgbClr val="FFFFFF"/>
          </a:solidFill>
          <a:ln>
            <a:solidFill>
              <a:srgbClr val="000000"/>
            </a:solidFill>
            <a:miter lim="800000"/>
            <a:headEnd/>
            <a:tailEnd/>
          </a:ln>
        </p:spPr>
        <p:txBody>
          <a:bodyPr/>
          <a:lstStyle/>
          <a:p>
            <a:pPr algn="just"/>
            <a:r>
              <a:rPr lang="fr-FR" altLang="fr-FR"/>
              <a:t>C'est la conclusion d'une méta-analyse de Gueyffier portant sur 7 études randomisées regroupant 19975 hommes et 20802 femmes, traités essentiellement par bêtabloquants et/ou diurétiques thiazidiques. Le traitement réduit de façon semblable, dans les 2 sexes, le risque relatif d'accident vasculaire cérébral et coronaire.</a:t>
            </a:r>
            <a:endParaRPr lang="fr-FR" altLang="fr-FR" b="1"/>
          </a:p>
          <a:p>
            <a:pPr algn="just"/>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C70E0-F2AB-4462-BBB7-094CCCDFF7E6}" type="slidenum">
              <a:rPr lang="fr-FR"/>
              <a:pPr/>
              <a:t>29</a:t>
            </a:fld>
            <a:endParaRPr lang="fr-FR"/>
          </a:p>
        </p:txBody>
      </p:sp>
      <p:sp>
        <p:nvSpPr>
          <p:cNvPr id="12493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just"/>
            <a:r>
              <a:rPr lang="fr-FR" altLang="fr-FR"/>
              <a:t>Selon une méta-analyse de Schmieder menée sur 39 essais regroupant 1205 patients traités en moyenne pendant 25 semaines, la diminution de la masse ventriculaire gauche est d'autant plus marquée que la diminution de la PAS </a:t>
            </a:r>
            <a:br>
              <a:rPr lang="fr-FR" altLang="fr-FR"/>
            </a:br>
            <a:r>
              <a:rPr lang="fr-FR" altLang="fr-FR"/>
              <a:t>(p &lt; 0,001) et à un moindre degré (p = 0,08) de la PAD est plus franche, et que la durée du traitement est plus prolongée (p &lt; 0,01).</a:t>
            </a:r>
          </a:p>
          <a:p>
            <a:pPr algn="just"/>
            <a:endParaRPr lang="fr-FR" altLang="fr-FR" b="1"/>
          </a:p>
          <a:p>
            <a:pPr algn="just"/>
            <a:endParaRPr lang="fr-FR" altLang="fr-F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D0A0101-FE91-44EA-BBA9-FD00A38E1500}" type="datetimeFigureOut">
              <a:rPr lang="fr-FR" smtClean="0"/>
              <a:t>14/04/2017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A0D7CC-B488-4611-8E5B-787FCBDE973E}" type="slidenum">
              <a:rPr lang="fr-FR" smtClean="0"/>
              <a:t>‹N°›</a:t>
            </a:fld>
            <a:endParaRPr lang="fr-FR"/>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D0A0101-FE91-44EA-BBA9-FD00A38E1500}" type="datetimeFigureOut">
              <a:rPr lang="fr-FR" smtClean="0"/>
              <a:t>14/04/2017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A0D7CC-B488-4611-8E5B-787FCBDE973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D0A0101-FE91-44EA-BBA9-FD00A38E1500}" type="datetimeFigureOut">
              <a:rPr lang="fr-FR" smtClean="0"/>
              <a:t>14/04/2017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A0D7CC-B488-4611-8E5B-787FCBDE973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D0A0101-FE91-44EA-BBA9-FD00A38E1500}" type="datetimeFigureOut">
              <a:rPr lang="fr-FR" smtClean="0"/>
              <a:t>14/04/2017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A0D7CC-B488-4611-8E5B-787FCBDE973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0A0101-FE91-44EA-BBA9-FD00A38E1500}" type="datetimeFigureOut">
              <a:rPr lang="fr-FR" smtClean="0"/>
              <a:t>14/04/2017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A0D7CC-B488-4611-8E5B-787FCBDE973E}" type="slidenum">
              <a:rPr lang="fr-FR" smtClean="0"/>
              <a:t>‹N°›</a:t>
            </a:fld>
            <a:endParaRPr lang="fr-FR"/>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D0A0101-FE91-44EA-BBA9-FD00A38E1500}" type="datetimeFigureOut">
              <a:rPr lang="fr-FR" smtClean="0"/>
              <a:t>14/04/2017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A0D7CC-B488-4611-8E5B-787FCBDE973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D0A0101-FE91-44EA-BBA9-FD00A38E1500}" type="datetimeFigureOut">
              <a:rPr lang="fr-FR" smtClean="0"/>
              <a:t>14/04/2017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CA0D7CC-B488-4611-8E5B-787FCBDE973E}" type="slidenum">
              <a:rPr lang="fr-FR" smtClean="0"/>
              <a:t>‹N°›</a:t>
            </a:fld>
            <a:endParaRPr lang="fr-FR"/>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9D0A0101-FE91-44EA-BBA9-FD00A38E1500}" type="datetimeFigureOut">
              <a:rPr lang="fr-FR" smtClean="0"/>
              <a:t>14/04/2017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CA0D7CC-B488-4611-8E5B-787FCBDE973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A0101-FE91-44EA-BBA9-FD00A38E1500}" type="datetimeFigureOut">
              <a:rPr lang="fr-FR" smtClean="0"/>
              <a:t>14/04/2017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CA0D7CC-B488-4611-8E5B-787FCBDE973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0A0101-FE91-44EA-BBA9-FD00A38E1500}" type="datetimeFigureOut">
              <a:rPr lang="fr-FR" smtClean="0"/>
              <a:t>14/04/2017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A0D7CC-B488-4611-8E5B-787FCBDE973E}" type="slidenum">
              <a:rPr lang="fr-FR" smtClean="0"/>
              <a:t>‹N°›</a:t>
            </a:fld>
            <a:endParaRPr lang="fr-FR"/>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0A0101-FE91-44EA-BBA9-FD00A38E1500}" type="datetimeFigureOut">
              <a:rPr lang="fr-FR" smtClean="0"/>
              <a:t>14/04/2017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A0D7CC-B488-4611-8E5B-787FCBDE973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9D0A0101-FE91-44EA-BBA9-FD00A38E1500}" type="datetimeFigureOut">
              <a:rPr lang="fr-FR" smtClean="0"/>
              <a:t>14/04/2017</a:t>
            </a:fld>
            <a:endParaRPr lang="fr-FR"/>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2CA0D7CC-B488-4611-8E5B-787FCBDE973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LES Complications de l’HTA</a:t>
            </a:r>
            <a:endParaRPr lang="fr-FR" b="1" dirty="0"/>
          </a:p>
        </p:txBody>
      </p:sp>
      <p:sp>
        <p:nvSpPr>
          <p:cNvPr id="3" name="Sous-titre 2"/>
          <p:cNvSpPr>
            <a:spLocks noGrp="1"/>
          </p:cNvSpPr>
          <p:nvPr>
            <p:ph type="subTitle" idx="1"/>
          </p:nvPr>
        </p:nvSpPr>
        <p:spPr/>
        <p:txBody>
          <a:bodyPr/>
          <a:lstStyle/>
          <a:p>
            <a:r>
              <a:rPr lang="fr-FR" dirty="0" smtClean="0"/>
              <a:t>Pr. Ag  </a:t>
            </a:r>
            <a:r>
              <a:rPr lang="fr-FR" dirty="0" err="1" smtClean="0"/>
              <a:t>Neffati</a:t>
            </a:r>
            <a:r>
              <a:rPr lang="fr-FR" dirty="0" smtClean="0"/>
              <a:t> </a:t>
            </a:r>
            <a:r>
              <a:rPr lang="fr-FR" dirty="0" err="1" smtClean="0"/>
              <a:t>Elyes</a:t>
            </a:r>
            <a:endParaRPr lang="fr-FR" dirty="0" smtClean="0"/>
          </a:p>
          <a:p>
            <a:r>
              <a:rPr lang="fr-FR" dirty="0" smtClean="0"/>
              <a:t>Service de Cardiologie CHU SAHLOUL</a:t>
            </a:r>
            <a:endParaRPr lang="fr-FR" dirty="0"/>
          </a:p>
        </p:txBody>
      </p:sp>
    </p:spTree>
    <p:extLst>
      <p:ext uri="{BB962C8B-B14F-4D97-AF65-F5344CB8AC3E}">
        <p14:creationId xmlns:p14="http://schemas.microsoft.com/office/powerpoint/2010/main" val="3000349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345" t="18168" r="38308" b="27263"/>
          <a:stretch/>
        </p:blipFill>
        <p:spPr>
          <a:xfrm>
            <a:off x="0" y="357504"/>
            <a:ext cx="9144000" cy="4785996"/>
          </a:xfrm>
        </p:spPr>
      </p:pic>
    </p:spTree>
    <p:extLst>
      <p:ext uri="{BB962C8B-B14F-4D97-AF65-F5344CB8AC3E}">
        <p14:creationId xmlns:p14="http://schemas.microsoft.com/office/powerpoint/2010/main" val="1403725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676" t="12269" r="38558" b="29917"/>
          <a:stretch/>
        </p:blipFill>
        <p:spPr>
          <a:xfrm>
            <a:off x="-108520" y="303498"/>
            <a:ext cx="9252520" cy="4840002"/>
          </a:xfrm>
        </p:spPr>
      </p:pic>
    </p:spTree>
    <p:extLst>
      <p:ext uri="{BB962C8B-B14F-4D97-AF65-F5344CB8AC3E}">
        <p14:creationId xmlns:p14="http://schemas.microsoft.com/office/powerpoint/2010/main" val="1546972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014" t="9910" r="39054" b="29201"/>
          <a:stretch/>
        </p:blipFill>
        <p:spPr>
          <a:xfrm>
            <a:off x="0" y="249493"/>
            <a:ext cx="9144000" cy="4894007"/>
          </a:xfrm>
        </p:spPr>
      </p:pic>
    </p:spTree>
    <p:extLst>
      <p:ext uri="{BB962C8B-B14F-4D97-AF65-F5344CB8AC3E}">
        <p14:creationId xmlns:p14="http://schemas.microsoft.com/office/powerpoint/2010/main" val="84741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347788"/>
            <a:ext cx="876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p:cNvSpPr>
            <a:spLocks noChangeArrowheads="1"/>
          </p:cNvSpPr>
          <p:nvPr/>
        </p:nvSpPr>
        <p:spPr bwMode="auto">
          <a:xfrm>
            <a:off x="204788" y="3829050"/>
            <a:ext cx="8763000" cy="131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solidFill>
                <a:srgbClr val="000000"/>
              </a:solidFill>
            </a:endParaRPr>
          </a:p>
        </p:txBody>
      </p:sp>
      <p:sp>
        <p:nvSpPr>
          <p:cNvPr id="90116" name="Text Box 4"/>
          <p:cNvSpPr txBox="1">
            <a:spLocks noChangeArrowheads="1"/>
          </p:cNvSpPr>
          <p:nvPr/>
        </p:nvSpPr>
        <p:spPr bwMode="auto">
          <a:xfrm>
            <a:off x="6553200" y="1714500"/>
            <a:ext cx="2209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fr-FR" sz="1200" b="1">
                <a:solidFill>
                  <a:srgbClr val="000000"/>
                </a:solidFill>
                <a:latin typeface="News Gothic MT"/>
              </a:rPr>
              <a:t>Antihypertenseurs avec</a:t>
            </a:r>
          </a:p>
          <a:p>
            <a:pPr algn="ctr" eaLnBrk="1" hangingPunct="1"/>
            <a:r>
              <a:rPr lang="fr-FR" sz="1200" b="1">
                <a:solidFill>
                  <a:srgbClr val="000000"/>
                </a:solidFill>
                <a:latin typeface="News Gothic MT"/>
              </a:rPr>
              <a:t>T/P &lt; 60 %</a:t>
            </a:r>
          </a:p>
        </p:txBody>
      </p:sp>
      <p:sp>
        <p:nvSpPr>
          <p:cNvPr id="90117" name="Text Box 5"/>
          <p:cNvSpPr txBox="1">
            <a:spLocks noChangeArrowheads="1"/>
          </p:cNvSpPr>
          <p:nvPr/>
        </p:nvSpPr>
        <p:spPr bwMode="auto">
          <a:xfrm>
            <a:off x="6553200" y="2491979"/>
            <a:ext cx="2209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fr-FR" sz="1200" b="1">
                <a:solidFill>
                  <a:srgbClr val="000000"/>
                </a:solidFill>
                <a:latin typeface="News Gothic MT"/>
              </a:rPr>
              <a:t>Antihypertenseurs avec</a:t>
            </a:r>
          </a:p>
          <a:p>
            <a:pPr algn="ctr" eaLnBrk="1" hangingPunct="1"/>
            <a:r>
              <a:rPr lang="fr-FR" sz="1200" b="1">
                <a:solidFill>
                  <a:srgbClr val="000000"/>
                </a:solidFill>
                <a:latin typeface="News Gothic MT"/>
              </a:rPr>
              <a:t>T/P = 60-90 %</a:t>
            </a:r>
          </a:p>
        </p:txBody>
      </p:sp>
      <p:sp>
        <p:nvSpPr>
          <p:cNvPr id="90118" name="Text Box 6"/>
          <p:cNvSpPr txBox="1">
            <a:spLocks noChangeArrowheads="1"/>
          </p:cNvSpPr>
          <p:nvPr/>
        </p:nvSpPr>
        <p:spPr bwMode="auto">
          <a:xfrm>
            <a:off x="6705600" y="2914650"/>
            <a:ext cx="2057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fr-FR" sz="1200" b="1">
                <a:solidFill>
                  <a:srgbClr val="000000"/>
                </a:solidFill>
                <a:latin typeface="News Gothic MT"/>
              </a:rPr>
              <a:t>Antihypertenseurs avec</a:t>
            </a:r>
            <a:r>
              <a:rPr lang="fr-FR" sz="1400" b="1">
                <a:solidFill>
                  <a:srgbClr val="000000"/>
                </a:solidFill>
                <a:latin typeface="News Gothic MT"/>
              </a:rPr>
              <a:t> </a:t>
            </a:r>
            <a:endParaRPr lang="fr-FR" sz="1400" b="1">
              <a:solidFill>
                <a:srgbClr val="339966"/>
              </a:solidFill>
              <a:latin typeface="News Gothic MT"/>
            </a:endParaRPr>
          </a:p>
          <a:p>
            <a:pPr algn="ctr" eaLnBrk="1" hangingPunct="1"/>
            <a:r>
              <a:rPr lang="fr-FR" sz="1400" b="1">
                <a:solidFill>
                  <a:srgbClr val="000000"/>
                </a:solidFill>
                <a:latin typeface="News Gothic MT"/>
              </a:rPr>
              <a:t>T/P = 75-100 %</a:t>
            </a:r>
          </a:p>
        </p:txBody>
      </p:sp>
      <p:sp>
        <p:nvSpPr>
          <p:cNvPr id="90119" name="Text Box 7"/>
          <p:cNvSpPr txBox="1">
            <a:spLocks noChangeArrowheads="1"/>
          </p:cNvSpPr>
          <p:nvPr/>
        </p:nvSpPr>
        <p:spPr bwMode="auto">
          <a:xfrm>
            <a:off x="1295400" y="3829050"/>
            <a:ext cx="568136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fr-FR" sz="2000" b="1" dirty="0">
                <a:solidFill>
                  <a:srgbClr val="0066FF"/>
                </a:solidFill>
                <a:latin typeface="News Gothic MT"/>
              </a:rPr>
              <a:t>Baisse </a:t>
            </a:r>
            <a:r>
              <a:rPr lang="fr-FR" sz="2000" b="1" dirty="0" err="1">
                <a:solidFill>
                  <a:srgbClr val="0066FF"/>
                </a:solidFill>
                <a:latin typeface="News Gothic MT"/>
              </a:rPr>
              <a:t>tensionnelle</a:t>
            </a:r>
            <a:r>
              <a:rPr lang="fr-FR" sz="2000" b="1" dirty="0">
                <a:solidFill>
                  <a:srgbClr val="0066FF"/>
                </a:solidFill>
                <a:latin typeface="News Gothic MT"/>
              </a:rPr>
              <a:t> 24h après administration</a:t>
            </a:r>
          </a:p>
        </p:txBody>
      </p:sp>
      <p:sp>
        <p:nvSpPr>
          <p:cNvPr id="90120" name="Line 8"/>
          <p:cNvSpPr>
            <a:spLocks noChangeShapeType="1"/>
          </p:cNvSpPr>
          <p:nvPr/>
        </p:nvSpPr>
        <p:spPr bwMode="auto">
          <a:xfrm>
            <a:off x="723900" y="1700213"/>
            <a:ext cx="61039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121" name="Line 10"/>
          <p:cNvSpPr>
            <a:spLocks noChangeShapeType="1"/>
          </p:cNvSpPr>
          <p:nvPr/>
        </p:nvSpPr>
        <p:spPr bwMode="auto">
          <a:xfrm>
            <a:off x="1638300" y="1585912"/>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122" name="Line 11"/>
          <p:cNvSpPr>
            <a:spLocks noChangeShapeType="1"/>
          </p:cNvSpPr>
          <p:nvPr/>
        </p:nvSpPr>
        <p:spPr bwMode="auto">
          <a:xfrm>
            <a:off x="2705100" y="1585912"/>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123" name="Line 12"/>
          <p:cNvSpPr>
            <a:spLocks noChangeShapeType="1"/>
          </p:cNvSpPr>
          <p:nvPr/>
        </p:nvSpPr>
        <p:spPr bwMode="auto">
          <a:xfrm>
            <a:off x="3695700" y="1585912"/>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124" name="Line 13"/>
          <p:cNvSpPr>
            <a:spLocks noChangeShapeType="1"/>
          </p:cNvSpPr>
          <p:nvPr/>
        </p:nvSpPr>
        <p:spPr bwMode="auto">
          <a:xfrm>
            <a:off x="4686300" y="1585912"/>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125" name="Line 14"/>
          <p:cNvSpPr>
            <a:spLocks noChangeShapeType="1"/>
          </p:cNvSpPr>
          <p:nvPr/>
        </p:nvSpPr>
        <p:spPr bwMode="auto">
          <a:xfrm>
            <a:off x="5753100" y="1585912"/>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126" name="Line 15"/>
          <p:cNvSpPr>
            <a:spLocks noChangeShapeType="1"/>
          </p:cNvSpPr>
          <p:nvPr/>
        </p:nvSpPr>
        <p:spPr bwMode="auto">
          <a:xfrm>
            <a:off x="6743700" y="1585912"/>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127" name="Text Box 17"/>
          <p:cNvSpPr txBox="1">
            <a:spLocks noChangeArrowheads="1"/>
          </p:cNvSpPr>
          <p:nvPr/>
        </p:nvSpPr>
        <p:spPr bwMode="auto">
          <a:xfrm>
            <a:off x="685800" y="1428751"/>
            <a:ext cx="63246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fr-FR" sz="1000" b="1">
                <a:solidFill>
                  <a:srgbClr val="000000"/>
                </a:solidFill>
                <a:latin typeface="News Gothic MT"/>
              </a:rPr>
              <a:t>8 AM	12AM	16PM	20PM	24PM	4AM	8AM</a:t>
            </a:r>
          </a:p>
        </p:txBody>
      </p:sp>
      <p:sp>
        <p:nvSpPr>
          <p:cNvPr id="90128" name="Rectangle 18"/>
          <p:cNvSpPr>
            <a:spLocks noChangeArrowheads="1"/>
          </p:cNvSpPr>
          <p:nvPr/>
        </p:nvSpPr>
        <p:spPr bwMode="auto">
          <a:xfrm>
            <a:off x="381000" y="1443038"/>
            <a:ext cx="381000" cy="171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solidFill>
                <a:srgbClr val="000000"/>
              </a:solidFill>
            </a:endParaRPr>
          </a:p>
        </p:txBody>
      </p:sp>
      <p:sp>
        <p:nvSpPr>
          <p:cNvPr id="90129" name="Text Box 19"/>
          <p:cNvSpPr txBox="1">
            <a:spLocks noChangeArrowheads="1"/>
          </p:cNvSpPr>
          <p:nvPr/>
        </p:nvSpPr>
        <p:spPr bwMode="auto">
          <a:xfrm>
            <a:off x="304800" y="3886200"/>
            <a:ext cx="793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fr-FR" sz="1400" b="1">
                <a:solidFill>
                  <a:srgbClr val="000000"/>
                </a:solidFill>
                <a:latin typeface="News Gothic MT"/>
              </a:rPr>
              <a:t>mm Hg</a:t>
            </a:r>
          </a:p>
        </p:txBody>
      </p:sp>
      <p:sp>
        <p:nvSpPr>
          <p:cNvPr id="90130" name="Text Box 40"/>
          <p:cNvSpPr txBox="1">
            <a:spLocks noChangeArrowheads="1"/>
          </p:cNvSpPr>
          <p:nvPr/>
        </p:nvSpPr>
        <p:spPr bwMode="auto">
          <a:xfrm>
            <a:off x="638176" y="857250"/>
            <a:ext cx="679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fr-FR" sz="1800" b="1">
                <a:solidFill>
                  <a:srgbClr val="0066FF"/>
                </a:solidFill>
                <a:latin typeface="Arial Black" pitchFamily="34" charset="0"/>
              </a:rPr>
              <a:t>Tous les antihypertenseurs ne sont pas équivalents</a:t>
            </a:r>
          </a:p>
          <a:p>
            <a:pPr algn="ctr" eaLnBrk="1" hangingPunct="1"/>
            <a:r>
              <a:rPr lang="fr-FR" sz="1800" b="1">
                <a:solidFill>
                  <a:srgbClr val="0066FF"/>
                </a:solidFill>
                <a:latin typeface="Arial Black" pitchFamily="34" charset="0"/>
              </a:rPr>
              <a:t>Rapport vallée/pic</a:t>
            </a:r>
          </a:p>
        </p:txBody>
      </p:sp>
      <p:sp>
        <p:nvSpPr>
          <p:cNvPr id="90131" name="Text Box 40"/>
          <p:cNvSpPr txBox="1">
            <a:spLocks noChangeArrowheads="1"/>
          </p:cNvSpPr>
          <p:nvPr/>
        </p:nvSpPr>
        <p:spPr bwMode="auto">
          <a:xfrm>
            <a:off x="1085850" y="33337"/>
            <a:ext cx="7277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fr-FR" b="1" dirty="0">
                <a:solidFill>
                  <a:srgbClr val="454885"/>
                </a:solidFill>
                <a:latin typeface="News Gothic MT"/>
              </a:rPr>
              <a:t>Une efficacité </a:t>
            </a:r>
            <a:r>
              <a:rPr lang="fr-FR" b="1" dirty="0" err="1">
                <a:solidFill>
                  <a:srgbClr val="454885"/>
                </a:solidFill>
                <a:latin typeface="News Gothic MT"/>
              </a:rPr>
              <a:t>tensionnelle</a:t>
            </a:r>
            <a:r>
              <a:rPr lang="fr-FR" b="1" dirty="0">
                <a:solidFill>
                  <a:srgbClr val="454885"/>
                </a:solidFill>
                <a:latin typeface="News Gothic MT"/>
              </a:rPr>
              <a:t> garantie sur 24h</a:t>
            </a:r>
          </a:p>
        </p:txBody>
      </p:sp>
      <p:sp>
        <p:nvSpPr>
          <p:cNvPr id="90132" name="Text Box 23"/>
          <p:cNvSpPr txBox="1">
            <a:spLocks noChangeArrowheads="1"/>
          </p:cNvSpPr>
          <p:nvPr/>
        </p:nvSpPr>
        <p:spPr bwMode="auto">
          <a:xfrm>
            <a:off x="1672345" y="4343400"/>
            <a:ext cx="97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fr-FR" sz="1400" b="1">
                <a:solidFill>
                  <a:srgbClr val="FF9933"/>
                </a:solidFill>
                <a:latin typeface="News Gothic MT"/>
              </a:rPr>
              <a:t>Captopril</a:t>
            </a:r>
          </a:p>
          <a:p>
            <a:pPr algn="ctr" eaLnBrk="1" hangingPunct="1"/>
            <a:r>
              <a:rPr lang="fr-FR" sz="1400" b="1">
                <a:solidFill>
                  <a:srgbClr val="FF9933"/>
                </a:solidFill>
                <a:latin typeface="News Gothic MT"/>
              </a:rPr>
              <a:t>Enalapril</a:t>
            </a:r>
          </a:p>
          <a:p>
            <a:pPr algn="ctr" eaLnBrk="1" hangingPunct="1"/>
            <a:r>
              <a:rPr lang="fr-FR" sz="1400" b="1">
                <a:solidFill>
                  <a:srgbClr val="FF9933"/>
                </a:solidFill>
                <a:latin typeface="News Gothic MT"/>
              </a:rPr>
              <a:t>Ramipril</a:t>
            </a:r>
          </a:p>
        </p:txBody>
      </p:sp>
      <p:sp>
        <p:nvSpPr>
          <p:cNvPr id="90133" name="Text Box 24"/>
          <p:cNvSpPr txBox="1">
            <a:spLocks noChangeArrowheads="1"/>
          </p:cNvSpPr>
          <p:nvPr/>
        </p:nvSpPr>
        <p:spPr bwMode="auto">
          <a:xfrm>
            <a:off x="3692332" y="4229100"/>
            <a:ext cx="1170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fr-FR" sz="1400" b="1" dirty="0" err="1">
                <a:solidFill>
                  <a:srgbClr val="FF0000"/>
                </a:solidFill>
                <a:latin typeface="News Gothic MT"/>
              </a:rPr>
              <a:t>Irbesartan</a:t>
            </a:r>
            <a:endParaRPr lang="fr-FR" sz="1400" b="1" dirty="0">
              <a:solidFill>
                <a:srgbClr val="FF0000"/>
              </a:solidFill>
              <a:latin typeface="News Gothic MT"/>
            </a:endParaRPr>
          </a:p>
          <a:p>
            <a:pPr algn="ctr" eaLnBrk="1" hangingPunct="1"/>
            <a:r>
              <a:rPr lang="fr-FR" sz="1400" b="1" dirty="0" err="1">
                <a:solidFill>
                  <a:srgbClr val="FF0000"/>
                </a:solidFill>
                <a:latin typeface="News Gothic MT"/>
              </a:rPr>
              <a:t>Olmesartan</a:t>
            </a:r>
            <a:endParaRPr lang="fr-FR" sz="1400" b="1" dirty="0">
              <a:solidFill>
                <a:srgbClr val="FF0000"/>
              </a:solidFill>
              <a:latin typeface="News Gothic MT"/>
            </a:endParaRPr>
          </a:p>
          <a:p>
            <a:pPr algn="ctr" eaLnBrk="1" hangingPunct="1"/>
            <a:r>
              <a:rPr lang="fr-FR" sz="1400" b="1" dirty="0" err="1">
                <a:solidFill>
                  <a:srgbClr val="FF0000"/>
                </a:solidFill>
                <a:latin typeface="News Gothic MT"/>
              </a:rPr>
              <a:t>Losartan</a:t>
            </a:r>
            <a:endParaRPr lang="fr-FR" sz="1400" b="1" dirty="0">
              <a:solidFill>
                <a:srgbClr val="FF0000"/>
              </a:solidFill>
              <a:latin typeface="News Gothic MT"/>
            </a:endParaRPr>
          </a:p>
          <a:p>
            <a:pPr algn="ctr" eaLnBrk="1" hangingPunct="1"/>
            <a:r>
              <a:rPr lang="fr-FR" sz="1400" b="1" dirty="0" err="1" smtClean="0">
                <a:solidFill>
                  <a:srgbClr val="FF0000"/>
                </a:solidFill>
                <a:latin typeface="News Gothic MT"/>
              </a:rPr>
              <a:t>Aliskiren</a:t>
            </a:r>
            <a:endParaRPr lang="fr-FR" sz="1400" b="1" dirty="0">
              <a:solidFill>
                <a:srgbClr val="FF0000"/>
              </a:solidFill>
              <a:latin typeface="News Gothic MT"/>
            </a:endParaRPr>
          </a:p>
        </p:txBody>
      </p:sp>
      <p:sp>
        <p:nvSpPr>
          <p:cNvPr id="90134" name="Text Box 25"/>
          <p:cNvSpPr txBox="1">
            <a:spLocks noChangeArrowheads="1"/>
          </p:cNvSpPr>
          <p:nvPr/>
        </p:nvSpPr>
        <p:spPr bwMode="auto">
          <a:xfrm>
            <a:off x="5661497" y="4229101"/>
            <a:ext cx="13468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fr-FR" sz="1400" b="1">
                <a:solidFill>
                  <a:srgbClr val="339966"/>
                </a:solidFill>
                <a:latin typeface="News Gothic MT"/>
              </a:rPr>
              <a:t>Telmisartan</a:t>
            </a:r>
          </a:p>
          <a:p>
            <a:pPr algn="ctr" eaLnBrk="1" hangingPunct="1"/>
            <a:r>
              <a:rPr lang="fr-FR" sz="1400" b="1">
                <a:solidFill>
                  <a:srgbClr val="339966"/>
                </a:solidFill>
                <a:latin typeface="News Gothic MT"/>
              </a:rPr>
              <a:t>Lercanidipine</a:t>
            </a:r>
          </a:p>
          <a:p>
            <a:pPr algn="ctr" eaLnBrk="1" hangingPunct="1"/>
            <a:r>
              <a:rPr lang="fr-FR" sz="1400" b="1">
                <a:solidFill>
                  <a:srgbClr val="339966"/>
                </a:solidFill>
                <a:latin typeface="News Gothic MT"/>
              </a:rPr>
              <a:t>Périndopril</a:t>
            </a:r>
          </a:p>
          <a:p>
            <a:pPr algn="ctr" eaLnBrk="1" hangingPunct="1"/>
            <a:r>
              <a:rPr lang="fr-FR" sz="1400" b="1">
                <a:solidFill>
                  <a:srgbClr val="339966"/>
                </a:solidFill>
                <a:latin typeface="News Gothic MT"/>
              </a:rPr>
              <a:t>Amlodipine</a:t>
            </a:r>
          </a:p>
        </p:txBody>
      </p:sp>
      <p:sp>
        <p:nvSpPr>
          <p:cNvPr id="90135" name="Rectangle 28"/>
          <p:cNvSpPr>
            <a:spLocks noChangeArrowheads="1"/>
          </p:cNvSpPr>
          <p:nvPr/>
        </p:nvSpPr>
        <p:spPr bwMode="auto">
          <a:xfrm>
            <a:off x="1705938" y="4228624"/>
            <a:ext cx="990600" cy="887968"/>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solidFill>
                <a:srgbClr val="000000"/>
              </a:solidFill>
              <a:latin typeface="News Gothic MT"/>
            </a:endParaRPr>
          </a:p>
        </p:txBody>
      </p:sp>
      <p:sp>
        <p:nvSpPr>
          <p:cNvPr id="90136" name="Rectangle 29"/>
          <p:cNvSpPr>
            <a:spLocks noChangeArrowheads="1"/>
          </p:cNvSpPr>
          <p:nvPr/>
        </p:nvSpPr>
        <p:spPr bwMode="auto">
          <a:xfrm>
            <a:off x="3775869" y="4316016"/>
            <a:ext cx="1104900" cy="71318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solidFill>
                <a:srgbClr val="000000"/>
              </a:solidFill>
              <a:latin typeface="News Gothic MT"/>
            </a:endParaRPr>
          </a:p>
        </p:txBody>
      </p:sp>
      <p:sp>
        <p:nvSpPr>
          <p:cNvPr id="90137" name="Rectangle 30"/>
          <p:cNvSpPr>
            <a:spLocks noChangeArrowheads="1"/>
          </p:cNvSpPr>
          <p:nvPr/>
        </p:nvSpPr>
        <p:spPr bwMode="auto">
          <a:xfrm>
            <a:off x="5753100" y="4229160"/>
            <a:ext cx="1257300" cy="914340"/>
          </a:xfrm>
          <a:prstGeom prst="rect">
            <a:avLst/>
          </a:prstGeom>
          <a:noFill/>
          <a:ln w="2540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solidFill>
                <a:srgbClr val="000000"/>
              </a:solidFill>
              <a:latin typeface="News Gothic MT"/>
            </a:endParaRPr>
          </a:p>
        </p:txBody>
      </p:sp>
      <p:sp>
        <p:nvSpPr>
          <p:cNvPr id="28" name="Rectangle 27"/>
          <p:cNvSpPr/>
          <p:nvPr/>
        </p:nvSpPr>
        <p:spPr>
          <a:xfrm>
            <a:off x="2071688" y="964407"/>
            <a:ext cx="5429250" cy="37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Tree>
    <p:extLst>
      <p:ext uri="{BB962C8B-B14F-4D97-AF65-F5344CB8AC3E}">
        <p14:creationId xmlns:p14="http://schemas.microsoft.com/office/powerpoint/2010/main" val="3739685363"/>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014" t="18168" r="37810" b="17529"/>
          <a:stretch/>
        </p:blipFill>
        <p:spPr>
          <a:xfrm>
            <a:off x="0" y="303498"/>
            <a:ext cx="9252520" cy="4840002"/>
          </a:xfrm>
        </p:spPr>
      </p:pic>
    </p:spTree>
    <p:extLst>
      <p:ext uri="{BB962C8B-B14F-4D97-AF65-F5344CB8AC3E}">
        <p14:creationId xmlns:p14="http://schemas.microsoft.com/office/powerpoint/2010/main" val="4263103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971550"/>
          </a:xfrm>
          <a:solidFill>
            <a:schemeClr val="bg1"/>
          </a:solidFill>
          <a:ln>
            <a:solidFill>
              <a:srgbClr val="0000FF"/>
            </a:solidFill>
            <a:miter lim="800000"/>
            <a:headEnd/>
            <a:tailEnd/>
          </a:ln>
        </p:spPr>
        <p:txBody>
          <a:bodyPr>
            <a:normAutofit fontScale="90000"/>
          </a:bodyPr>
          <a:lstStyle/>
          <a:p>
            <a:pPr algn="ctr"/>
            <a:r>
              <a:rPr lang="fr-FR" dirty="0">
                <a:solidFill>
                  <a:srgbClr val="C00000"/>
                </a:solidFill>
              </a:rPr>
              <a:t/>
            </a:r>
            <a:br>
              <a:rPr lang="fr-FR" dirty="0">
                <a:solidFill>
                  <a:srgbClr val="C00000"/>
                </a:solidFill>
              </a:rPr>
            </a:br>
            <a:r>
              <a:rPr lang="fr-FR" sz="3600" b="1" dirty="0">
                <a:solidFill>
                  <a:srgbClr val="C00000"/>
                </a:solidFill>
              </a:rPr>
              <a:t>HTA </a:t>
            </a:r>
            <a:r>
              <a:rPr lang="fr-FR" sz="3200" b="1" dirty="0">
                <a:solidFill>
                  <a:srgbClr val="C00000"/>
                </a:solidFill>
              </a:rPr>
              <a:t>et</a:t>
            </a:r>
            <a:r>
              <a:rPr lang="fr-FR" sz="4000" b="1" dirty="0">
                <a:solidFill>
                  <a:srgbClr val="C00000"/>
                </a:solidFill>
              </a:rPr>
              <a:t> prévention</a:t>
            </a:r>
            <a:r>
              <a:rPr lang="fr-FR" b="1" dirty="0">
                <a:solidFill>
                  <a:srgbClr val="C00000"/>
                </a:solidFill>
              </a:rPr>
              <a:t> </a:t>
            </a:r>
            <a:r>
              <a:rPr lang="fr-FR" sz="4000" b="1" dirty="0">
                <a:solidFill>
                  <a:srgbClr val="C00000"/>
                </a:solidFill>
              </a:rPr>
              <a:t>des</a:t>
            </a:r>
            <a:r>
              <a:rPr lang="fr-FR" b="1" dirty="0">
                <a:solidFill>
                  <a:srgbClr val="C00000"/>
                </a:solidFill>
              </a:rPr>
              <a:t> AVC</a:t>
            </a:r>
          </a:p>
        </p:txBody>
      </p:sp>
      <p:sp>
        <p:nvSpPr>
          <p:cNvPr id="35843" name="Rectangle 3"/>
          <p:cNvSpPr>
            <a:spLocks noGrp="1" noChangeArrowheads="1"/>
          </p:cNvSpPr>
          <p:nvPr>
            <p:ph type="body" idx="1"/>
          </p:nvPr>
        </p:nvSpPr>
        <p:spPr>
          <a:xfrm>
            <a:off x="609600" y="1314450"/>
            <a:ext cx="7924800" cy="3657600"/>
          </a:xfrm>
          <a:ln>
            <a:solidFill>
              <a:srgbClr val="FF0000"/>
            </a:solidFill>
            <a:miter lim="800000"/>
            <a:headEnd/>
            <a:tailEnd/>
          </a:ln>
        </p:spPr>
        <p:txBody>
          <a:bodyPr>
            <a:normAutofit fontScale="92500" lnSpcReduction="20000"/>
          </a:bodyPr>
          <a:lstStyle/>
          <a:p>
            <a:r>
              <a:rPr lang="fr-FR" sz="2400" b="1" i="1" dirty="0">
                <a:solidFill>
                  <a:srgbClr val="000099"/>
                </a:solidFill>
              </a:rPr>
              <a:t>PROGRESS</a:t>
            </a:r>
            <a:r>
              <a:rPr lang="fr-FR" sz="2400" i="1" dirty="0">
                <a:solidFill>
                  <a:srgbClr val="000099"/>
                </a:solidFill>
              </a:rPr>
              <a:t> (</a:t>
            </a:r>
            <a:r>
              <a:rPr lang="fr-FR" sz="2400" i="1" dirty="0" err="1">
                <a:solidFill>
                  <a:srgbClr val="000099"/>
                </a:solidFill>
              </a:rPr>
              <a:t>périndopril</a:t>
            </a:r>
            <a:r>
              <a:rPr lang="fr-FR" sz="2400" i="1" dirty="0">
                <a:solidFill>
                  <a:srgbClr val="000099"/>
                </a:solidFill>
              </a:rPr>
              <a:t>+/-</a:t>
            </a:r>
            <a:r>
              <a:rPr lang="fr-FR" sz="2400" i="1" dirty="0" err="1">
                <a:solidFill>
                  <a:srgbClr val="000099"/>
                </a:solidFill>
              </a:rPr>
              <a:t>indapamide</a:t>
            </a:r>
            <a:r>
              <a:rPr lang="fr-FR" sz="2400" i="1" dirty="0">
                <a:solidFill>
                  <a:srgbClr val="000099"/>
                </a:solidFill>
              </a:rPr>
              <a:t> vs/ placebo):</a:t>
            </a:r>
            <a:r>
              <a:rPr lang="fr-FR" sz="2400" dirty="0"/>
              <a:t> </a:t>
            </a:r>
            <a:r>
              <a:rPr lang="fr-FR" sz="2000" dirty="0"/>
              <a:t>l’abaissement des chiffres de TA chez les patients victimes d’AVC (AIT AIC AVC hémorragique) dans les 5 ans précédents permet de </a:t>
            </a:r>
            <a:r>
              <a:rPr lang="fr-FR" sz="2000" b="1" dirty="0"/>
              <a:t>réduire les récidives d’AVC</a:t>
            </a:r>
            <a:r>
              <a:rPr lang="fr-FR" sz="2000" dirty="0"/>
              <a:t>, </a:t>
            </a:r>
            <a:r>
              <a:rPr lang="fr-FR" sz="2000" b="1" dirty="0">
                <a:solidFill>
                  <a:srgbClr val="FF0000"/>
                </a:solidFill>
              </a:rPr>
              <a:t>même si la TA a été considérée comme normale selon critères</a:t>
            </a:r>
            <a:r>
              <a:rPr lang="fr-FR" sz="2000" b="1" dirty="0"/>
              <a:t> classiques </a:t>
            </a:r>
            <a:r>
              <a:rPr lang="fr-FR" sz="2000" dirty="0"/>
              <a:t>(pas encore de consensus pour une TA cible)</a:t>
            </a:r>
          </a:p>
          <a:p>
            <a:r>
              <a:rPr lang="fr-FR" sz="2800" i="1" dirty="0">
                <a:solidFill>
                  <a:srgbClr val="000099"/>
                </a:solidFill>
              </a:rPr>
              <a:t>Les méta analyses (…)</a:t>
            </a:r>
          </a:p>
          <a:p>
            <a:r>
              <a:rPr lang="fr-FR" sz="2800" dirty="0"/>
              <a:t>À privilégier: </a:t>
            </a:r>
          </a:p>
          <a:p>
            <a:pPr lvl="1"/>
            <a:r>
              <a:rPr lang="fr-FR" sz="2400" dirty="0"/>
              <a:t>les</a:t>
            </a:r>
            <a:r>
              <a:rPr lang="fr-FR" dirty="0"/>
              <a:t> </a:t>
            </a:r>
            <a:r>
              <a:rPr lang="fr-FR" sz="2400" b="1" dirty="0">
                <a:solidFill>
                  <a:srgbClr val="FF0000"/>
                </a:solidFill>
              </a:rPr>
              <a:t>IEC </a:t>
            </a:r>
            <a:r>
              <a:rPr lang="fr-FR" sz="2400" i="1" dirty="0">
                <a:solidFill>
                  <a:srgbClr val="0000FF"/>
                </a:solidFill>
              </a:rPr>
              <a:t>(PROGRESS, méta-analyses)</a:t>
            </a:r>
          </a:p>
          <a:p>
            <a:pPr lvl="1"/>
            <a:r>
              <a:rPr lang="fr-FR" sz="2400" dirty="0"/>
              <a:t>Les </a:t>
            </a:r>
            <a:r>
              <a:rPr lang="fr-FR" sz="2400" b="1" dirty="0">
                <a:solidFill>
                  <a:srgbClr val="FF0000"/>
                </a:solidFill>
              </a:rPr>
              <a:t>ARAII</a:t>
            </a:r>
            <a:r>
              <a:rPr lang="fr-FR" sz="2400" b="1" dirty="0"/>
              <a:t> </a:t>
            </a:r>
            <a:r>
              <a:rPr lang="fr-FR" sz="2400" dirty="0"/>
              <a:t>(</a:t>
            </a:r>
            <a:r>
              <a:rPr lang="fr-FR" sz="2400" dirty="0" err="1"/>
              <a:t>losartan</a:t>
            </a:r>
            <a:r>
              <a:rPr lang="fr-FR" sz="2400" dirty="0"/>
              <a:t>:</a:t>
            </a:r>
            <a:r>
              <a:rPr lang="fr-FR" sz="2400" i="1" dirty="0"/>
              <a:t> </a:t>
            </a:r>
            <a:r>
              <a:rPr lang="fr-FR" sz="2400" i="1" dirty="0">
                <a:solidFill>
                  <a:srgbClr val="0000FF"/>
                </a:solidFill>
              </a:rPr>
              <a:t>LIFE</a:t>
            </a:r>
            <a:r>
              <a:rPr lang="fr-FR" sz="2400" dirty="0"/>
              <a:t>)</a:t>
            </a:r>
          </a:p>
          <a:p>
            <a:pPr lvl="1"/>
            <a:r>
              <a:rPr lang="fr-FR" sz="2400" dirty="0"/>
              <a:t>Les </a:t>
            </a:r>
            <a:r>
              <a:rPr lang="fr-FR" sz="2400" b="1" dirty="0">
                <a:solidFill>
                  <a:srgbClr val="FF0000"/>
                </a:solidFill>
              </a:rPr>
              <a:t>Inhibiteurs Calciques </a:t>
            </a:r>
          </a:p>
          <a:p>
            <a:pPr lvl="1"/>
            <a:r>
              <a:rPr lang="fr-FR" sz="2400" dirty="0"/>
              <a:t>les </a:t>
            </a:r>
            <a:r>
              <a:rPr lang="fr-FR" sz="2400" b="1" dirty="0">
                <a:solidFill>
                  <a:srgbClr val="FF0000"/>
                </a:solidFill>
              </a:rPr>
              <a:t>diurétiques thiazidiques</a:t>
            </a:r>
          </a:p>
          <a:p>
            <a:endParaRPr lang="fr-FR" sz="2400" dirty="0">
              <a:solidFill>
                <a:srgbClr val="FF0000"/>
              </a:solidFill>
            </a:endParaRPr>
          </a:p>
        </p:txBody>
      </p:sp>
    </p:spTree>
    <p:extLst>
      <p:ext uri="{BB962C8B-B14F-4D97-AF65-F5344CB8AC3E}">
        <p14:creationId xmlns:p14="http://schemas.microsoft.com/office/powerpoint/2010/main" val="291155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0050"/>
            <a:ext cx="8229600" cy="551520"/>
          </a:xfrm>
        </p:spPr>
        <p:txBody>
          <a:bodyPr>
            <a:normAutofit fontScale="90000"/>
          </a:bodyPr>
          <a:lstStyle/>
          <a:p>
            <a:endParaRPr lang="fr-FR" dirty="0"/>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395536" y="339502"/>
            <a:ext cx="8208912" cy="4585871"/>
          </a:xfrm>
          <a:prstGeom prst="rect">
            <a:avLst/>
          </a:prstGeom>
        </p:spPr>
        <p:txBody>
          <a:bodyPr wrap="square">
            <a:spAutoFit/>
          </a:bodyPr>
          <a:lstStyle/>
          <a:p>
            <a:r>
              <a:rPr lang="fr-FR" sz="3200" b="1" i="1">
                <a:solidFill>
                  <a:srgbClr val="FF0000"/>
                </a:solidFill>
              </a:rPr>
              <a:t>Complications </a:t>
            </a:r>
            <a:r>
              <a:rPr lang="fr-FR" sz="3200" b="1" i="1" smtClean="0">
                <a:solidFill>
                  <a:srgbClr val="FF0000"/>
                </a:solidFill>
              </a:rPr>
              <a:t>cardiovasculaire</a:t>
            </a:r>
            <a:endParaRPr lang="fr-FR" sz="2000" dirty="0" smtClean="0">
              <a:latin typeface="Arial" pitchFamily="34" charset="0"/>
              <a:cs typeface="Arial" pitchFamily="34" charset="0"/>
            </a:endParaRPr>
          </a:p>
          <a:p>
            <a:pPr marL="342900" indent="-342900">
              <a:buFont typeface="Arial" pitchFamily="34" charset="0"/>
              <a:buChar char="•"/>
            </a:pPr>
            <a:r>
              <a:rPr lang="fr-FR" sz="2000" dirty="0" smtClean="0">
                <a:solidFill>
                  <a:srgbClr val="C00000"/>
                </a:solidFill>
                <a:latin typeface="Arial" pitchFamily="34" charset="0"/>
                <a:cs typeface="Arial" pitchFamily="34" charset="0"/>
              </a:rPr>
              <a:t>Insuffisance </a:t>
            </a:r>
            <a:r>
              <a:rPr lang="fr-FR" sz="2000" dirty="0">
                <a:solidFill>
                  <a:srgbClr val="C00000"/>
                </a:solidFill>
                <a:latin typeface="Arial" pitchFamily="34" charset="0"/>
                <a:cs typeface="Arial" pitchFamily="34" charset="0"/>
              </a:rPr>
              <a:t>cardiaque </a:t>
            </a:r>
            <a:r>
              <a:rPr lang="fr-FR" sz="2000" dirty="0" smtClean="0">
                <a:solidFill>
                  <a:srgbClr val="C00000"/>
                </a:solidFill>
                <a:latin typeface="Arial" pitchFamily="34" charset="0"/>
                <a:cs typeface="Arial" pitchFamily="34" charset="0"/>
              </a:rPr>
              <a:t>systolique </a:t>
            </a:r>
            <a:r>
              <a:rPr lang="fr-FR" sz="2000" dirty="0" smtClean="0">
                <a:latin typeface="Arial" pitchFamily="34" charset="0"/>
                <a:cs typeface="Arial" pitchFamily="34" charset="0"/>
              </a:rPr>
              <a:t>: altération de la fonction systolique du VG</a:t>
            </a:r>
          </a:p>
          <a:p>
            <a:endParaRPr lang="fr-FR" sz="2000" dirty="0">
              <a:latin typeface="Arial" pitchFamily="34" charset="0"/>
              <a:cs typeface="Arial" pitchFamily="34" charset="0"/>
            </a:endParaRPr>
          </a:p>
          <a:p>
            <a:pPr marL="342900" indent="-342900">
              <a:buFont typeface="Arial" pitchFamily="34" charset="0"/>
              <a:buChar char="•"/>
            </a:pPr>
            <a:r>
              <a:rPr lang="fr-FR" sz="2000" b="1" dirty="0" smtClean="0">
                <a:solidFill>
                  <a:srgbClr val="C00000"/>
                </a:solidFill>
                <a:latin typeface="Arial" pitchFamily="34" charset="0"/>
                <a:cs typeface="Arial" pitchFamily="34" charset="0"/>
              </a:rPr>
              <a:t>HVG</a:t>
            </a:r>
            <a:r>
              <a:rPr lang="fr-FR" sz="2000" dirty="0" smtClean="0">
                <a:latin typeface="Arial" pitchFamily="34" charset="0"/>
                <a:cs typeface="Arial" pitchFamily="34" charset="0"/>
              </a:rPr>
              <a:t> avec altération de la relaxation et de la </a:t>
            </a:r>
            <a:r>
              <a:rPr lang="fr-FR" sz="2000" dirty="0" err="1" smtClean="0">
                <a:latin typeface="Arial" pitchFamily="34" charset="0"/>
                <a:cs typeface="Arial" pitchFamily="34" charset="0"/>
              </a:rPr>
              <a:t>compliance</a:t>
            </a:r>
            <a:r>
              <a:rPr lang="fr-FR" sz="2000" dirty="0" smtClean="0">
                <a:latin typeface="Arial" pitchFamily="34" charset="0"/>
                <a:cs typeface="Arial" pitchFamily="34" charset="0"/>
              </a:rPr>
              <a:t> du VG:</a:t>
            </a:r>
          </a:p>
          <a:p>
            <a:pPr marL="342900" indent="-342900">
              <a:buFont typeface="Arial" pitchFamily="34" charset="0"/>
              <a:buChar char="•"/>
            </a:pPr>
            <a:r>
              <a:rPr lang="fr-FR" sz="2000" dirty="0" smtClean="0">
                <a:solidFill>
                  <a:srgbClr val="C00000"/>
                </a:solidFill>
                <a:latin typeface="Arial" pitchFamily="34" charset="0"/>
                <a:cs typeface="Arial" pitchFamily="34" charset="0"/>
              </a:rPr>
              <a:t>insuffisance </a:t>
            </a:r>
            <a:r>
              <a:rPr lang="fr-FR" sz="2000" dirty="0">
                <a:solidFill>
                  <a:srgbClr val="C00000"/>
                </a:solidFill>
                <a:latin typeface="Arial" pitchFamily="34" charset="0"/>
                <a:cs typeface="Arial" pitchFamily="34" charset="0"/>
              </a:rPr>
              <a:t>cardiaque dite a fonction systolique </a:t>
            </a:r>
            <a:r>
              <a:rPr lang="fr-FR" sz="2000" dirty="0" smtClean="0">
                <a:solidFill>
                  <a:srgbClr val="C00000"/>
                </a:solidFill>
                <a:latin typeface="Arial" pitchFamily="34" charset="0"/>
                <a:cs typeface="Arial" pitchFamily="34" charset="0"/>
              </a:rPr>
              <a:t>conservée</a:t>
            </a:r>
            <a:r>
              <a:rPr lang="fr-FR" sz="2000" dirty="0">
                <a:latin typeface="Arial" pitchFamily="34" charset="0"/>
                <a:cs typeface="Arial" pitchFamily="34" charset="0"/>
              </a:rPr>
              <a:t>.</a:t>
            </a:r>
          </a:p>
          <a:p>
            <a:pPr marL="342900" indent="-342900">
              <a:buFont typeface="Arial" pitchFamily="34" charset="0"/>
              <a:buChar char="•"/>
            </a:pPr>
            <a:r>
              <a:rPr lang="fr-FR" sz="2000" dirty="0">
                <a:solidFill>
                  <a:srgbClr val="C00000"/>
                </a:solidFill>
                <a:latin typeface="Arial" pitchFamily="34" charset="0"/>
                <a:cs typeface="Arial" pitchFamily="34" charset="0"/>
              </a:rPr>
              <a:t>Cardiopathie </a:t>
            </a:r>
            <a:r>
              <a:rPr lang="fr-FR" sz="2000" dirty="0" smtClean="0">
                <a:solidFill>
                  <a:srgbClr val="C00000"/>
                </a:solidFill>
                <a:latin typeface="Arial" pitchFamily="34" charset="0"/>
                <a:cs typeface="Arial" pitchFamily="34" charset="0"/>
              </a:rPr>
              <a:t>ischémique </a:t>
            </a:r>
            <a:r>
              <a:rPr lang="fr-FR" sz="2000" dirty="0">
                <a:latin typeface="Arial" pitchFamily="34" charset="0"/>
                <a:cs typeface="Arial" pitchFamily="34" charset="0"/>
              </a:rPr>
              <a:t>: SCA, angor, infarctus du myocarde. </a:t>
            </a:r>
          </a:p>
          <a:p>
            <a:r>
              <a:rPr lang="fr-FR" sz="2000" dirty="0" smtClean="0">
                <a:latin typeface="Arial" pitchFamily="34" charset="0"/>
                <a:cs typeface="Arial" pitchFamily="34" charset="0"/>
              </a:rPr>
              <a:t>     Altération de la réserve coronaire</a:t>
            </a:r>
          </a:p>
          <a:p>
            <a:pPr marL="342900" indent="-342900">
              <a:buFont typeface="Arial" pitchFamily="34" charset="0"/>
              <a:buChar char="•"/>
            </a:pPr>
            <a:r>
              <a:rPr lang="fr-FR" sz="2000" b="1" dirty="0">
                <a:solidFill>
                  <a:srgbClr val="C00000"/>
                </a:solidFill>
                <a:latin typeface="Arial" pitchFamily="34" charset="0"/>
                <a:cs typeface="Arial" pitchFamily="34" charset="0"/>
              </a:rPr>
              <a:t>T</a:t>
            </a:r>
            <a:r>
              <a:rPr lang="fr-FR" sz="2000" b="1" dirty="0" smtClean="0">
                <a:solidFill>
                  <a:srgbClr val="C00000"/>
                </a:solidFill>
                <a:latin typeface="Arial" pitchFamily="34" charset="0"/>
                <a:cs typeface="Arial" pitchFamily="34" charset="0"/>
              </a:rPr>
              <a:t>rouble de rythme</a:t>
            </a:r>
            <a:r>
              <a:rPr lang="fr-FR" sz="2000" dirty="0" smtClean="0">
                <a:latin typeface="Arial" pitchFamily="34" charset="0"/>
                <a:cs typeface="Arial" pitchFamily="34" charset="0"/>
              </a:rPr>
              <a:t>: cardiopathie </a:t>
            </a:r>
            <a:r>
              <a:rPr lang="fr-FR" sz="2000" dirty="0" err="1" smtClean="0">
                <a:latin typeface="Arial" pitchFamily="34" charset="0"/>
                <a:cs typeface="Arial" pitchFamily="34" charset="0"/>
              </a:rPr>
              <a:t>hypertensie</a:t>
            </a:r>
            <a:r>
              <a:rPr lang="fr-FR" sz="2000" dirty="0" smtClean="0">
                <a:latin typeface="Arial" pitchFamily="34" charset="0"/>
                <a:cs typeface="Arial" pitchFamily="34" charset="0"/>
              </a:rPr>
              <a:t> première cause de FA 1/2 hypertendu développe une FA.</a:t>
            </a:r>
          </a:p>
          <a:p>
            <a:r>
              <a:rPr lang="fr-FR" sz="2000" dirty="0" smtClean="0">
                <a:latin typeface="Arial" pitchFamily="34" charset="0"/>
                <a:cs typeface="Arial" pitchFamily="34" charset="0"/>
              </a:rPr>
              <a:t>      FR thromboembolique de la FA.</a:t>
            </a:r>
          </a:p>
          <a:p>
            <a:r>
              <a:rPr lang="fr-FR" sz="2000" b="1" dirty="0" smtClean="0">
                <a:solidFill>
                  <a:srgbClr val="DE2ED6"/>
                </a:solidFill>
                <a:latin typeface="Arial" pitchFamily="34" charset="0"/>
                <a:cs typeface="Arial" pitchFamily="34" charset="0"/>
              </a:rPr>
              <a:t>→MORTALITE CARDIOVASCULAIRE ELEVEE :</a:t>
            </a:r>
          </a:p>
          <a:p>
            <a:r>
              <a:rPr lang="fr-FR" sz="2000" dirty="0" smtClean="0">
                <a:latin typeface="Arial" pitchFamily="34" charset="0"/>
                <a:cs typeface="Arial" pitchFamily="34" charset="0"/>
              </a:rPr>
              <a:t>X5 chez l’homme</a:t>
            </a:r>
          </a:p>
          <a:p>
            <a:r>
              <a:rPr lang="fr-FR" sz="2000" dirty="0" smtClean="0">
                <a:latin typeface="Arial" pitchFamily="34" charset="0"/>
                <a:cs typeface="Arial" pitchFamily="34" charset="0"/>
              </a:rPr>
              <a:t>X3 chez la femme</a:t>
            </a:r>
            <a:endParaRPr lang="fr-FR" sz="2000" dirty="0">
              <a:latin typeface="Arial" pitchFamily="34" charset="0"/>
              <a:cs typeface="Arial" pitchFamily="34" charset="0"/>
            </a:endParaRPr>
          </a:p>
        </p:txBody>
      </p:sp>
    </p:spTree>
    <p:extLst>
      <p:ext uri="{BB962C8B-B14F-4D97-AF65-F5344CB8AC3E}">
        <p14:creationId xmlns:p14="http://schemas.microsoft.com/office/powerpoint/2010/main" val="15778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b="1" dirty="0" smtClean="0">
                <a:solidFill>
                  <a:srgbClr val="C00000"/>
                </a:solidFill>
              </a:rPr>
              <a:t>Artériopathie </a:t>
            </a:r>
            <a:r>
              <a:rPr lang="fr-FR" b="1" dirty="0" err="1" smtClean="0">
                <a:solidFill>
                  <a:srgbClr val="C00000"/>
                </a:solidFill>
              </a:rPr>
              <a:t>oblitérante</a:t>
            </a:r>
            <a:r>
              <a:rPr lang="fr-FR" b="1" dirty="0" smtClean="0">
                <a:solidFill>
                  <a:srgbClr val="C00000"/>
                </a:solidFill>
              </a:rPr>
              <a:t> des deux MI</a:t>
            </a:r>
          </a:p>
          <a:p>
            <a:r>
              <a:rPr lang="fr-FR" b="1" dirty="0" smtClean="0">
                <a:solidFill>
                  <a:srgbClr val="C00000"/>
                </a:solidFill>
              </a:rPr>
              <a:t>Sténose carotidienne.</a:t>
            </a:r>
          </a:p>
          <a:p>
            <a:r>
              <a:rPr lang="fr-FR" b="1" dirty="0" smtClean="0">
                <a:solidFill>
                  <a:srgbClr val="C00000"/>
                </a:solidFill>
              </a:rPr>
              <a:t>Anévrysme de l’aorte abdominale</a:t>
            </a:r>
            <a:r>
              <a:rPr lang="fr-FR" dirty="0" smtClean="0"/>
              <a:t>.</a:t>
            </a:r>
          </a:p>
          <a:p>
            <a:r>
              <a:rPr lang="fr-FR" b="1" dirty="0" smtClean="0">
                <a:solidFill>
                  <a:srgbClr val="C00000"/>
                </a:solidFill>
              </a:rPr>
              <a:t>Dilatation et anévrysme de l’aorte </a:t>
            </a:r>
            <a:r>
              <a:rPr lang="fr-FR" dirty="0" smtClean="0"/>
              <a:t>avec un risque de dissection et de rupture</a:t>
            </a:r>
            <a:endParaRPr lang="fr-FR" dirty="0"/>
          </a:p>
        </p:txBody>
      </p:sp>
    </p:spTree>
    <p:extLst>
      <p:ext uri="{BB962C8B-B14F-4D97-AF65-F5344CB8AC3E}">
        <p14:creationId xmlns:p14="http://schemas.microsoft.com/office/powerpoint/2010/main" val="2158914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fr-FR" sz="3200" dirty="0" smtClean="0"/>
              <a:t>La pression artérielle et le risque de mortalité par coronaropathie</a:t>
            </a:r>
          </a:p>
        </p:txBody>
      </p:sp>
      <p:graphicFrame>
        <p:nvGraphicFramePr>
          <p:cNvPr id="9219" name="Object 3"/>
          <p:cNvGraphicFramePr>
            <a:graphicFrameLocks noChangeAspect="1"/>
          </p:cNvGraphicFramePr>
          <p:nvPr/>
        </p:nvGraphicFramePr>
        <p:xfrm>
          <a:off x="214313" y="1125142"/>
          <a:ext cx="8748712" cy="3706415"/>
        </p:xfrm>
        <a:graphic>
          <a:graphicData uri="http://schemas.openxmlformats.org/presentationml/2006/ole">
            <mc:AlternateContent xmlns:mc="http://schemas.openxmlformats.org/markup-compatibility/2006">
              <mc:Choice xmlns:v="urn:schemas-microsoft-com:vml" Requires="v">
                <p:oleObj spid="_x0000_s1044" r:id="rId3" imgW="8748518" imgH="4944285" progId="">
                  <p:embed/>
                </p:oleObj>
              </mc:Choice>
              <mc:Fallback>
                <p:oleObj r:id="rId3" imgW="8748518" imgH="494428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125142"/>
                        <a:ext cx="8748712" cy="370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Line 4"/>
          <p:cNvSpPr>
            <a:spLocks noChangeShapeType="1"/>
          </p:cNvSpPr>
          <p:nvPr/>
        </p:nvSpPr>
        <p:spPr bwMode="auto">
          <a:xfrm flipV="1">
            <a:off x="5003800" y="2109788"/>
            <a:ext cx="0" cy="172759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dirty="0"/>
          </a:p>
        </p:txBody>
      </p:sp>
    </p:spTree>
    <p:extLst>
      <p:ext uri="{BB962C8B-B14F-4D97-AF65-F5344CB8AC3E}">
        <p14:creationId xmlns:p14="http://schemas.microsoft.com/office/powerpoint/2010/main" val="34514156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03498"/>
            <a:ext cx="9036496" cy="4840002"/>
          </a:xfrm>
        </p:spPr>
      </p:pic>
    </p:spTree>
    <p:extLst>
      <p:ext uri="{BB962C8B-B14F-4D97-AF65-F5344CB8AC3E}">
        <p14:creationId xmlns:p14="http://schemas.microsoft.com/office/powerpoint/2010/main" val="1336726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755577" y="399989"/>
            <a:ext cx="7745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smtClean="0"/>
              <a:t>               L’HTA </a:t>
            </a:r>
            <a:r>
              <a:rPr lang="en-US" sz="3600" b="1" dirty="0"/>
              <a:t>en </a:t>
            </a:r>
            <a:r>
              <a:rPr lang="en-US" sz="3600" b="1" dirty="0" smtClean="0"/>
              <a:t>2017</a:t>
            </a:r>
            <a:endParaRPr lang="fr-FR" sz="3600" dirty="0"/>
          </a:p>
        </p:txBody>
      </p:sp>
      <p:sp>
        <p:nvSpPr>
          <p:cNvPr id="4" name="Espace réservé du contenu 2"/>
          <p:cNvSpPr txBox="1">
            <a:spLocks/>
          </p:cNvSpPr>
          <p:nvPr/>
        </p:nvSpPr>
        <p:spPr bwMode="auto">
          <a:xfrm>
            <a:off x="201614" y="843558"/>
            <a:ext cx="8474075" cy="4231928"/>
          </a:xfrm>
          <a:prstGeom prst="rect">
            <a:avLst/>
          </a:prstGeom>
          <a:noFill/>
          <a:ln w="9525">
            <a:noFill/>
            <a:miter lim="800000"/>
            <a:headEnd/>
            <a:tailEnd/>
          </a:ln>
          <a:effectLst/>
        </p:spPr>
        <p:txBody>
          <a:bodyPr tIns="91440" rIns="45720">
            <a:spAutoFit/>
          </a:bodyPr>
          <a:lstStyle/>
          <a:p>
            <a:pPr marL="341313" indent="-341313" algn="just">
              <a:spcBef>
                <a:spcPct val="20000"/>
              </a:spcBef>
              <a:buClr>
                <a:schemeClr val="hlink"/>
              </a:buClr>
              <a:buSzPct val="90000"/>
              <a:buFont typeface="Wingdings" pitchFamily="2" charset="2"/>
              <a:buBlip>
                <a:blip r:embed="rId2"/>
              </a:buBlip>
              <a:defRPr/>
            </a:pPr>
            <a:endParaRPr lang="en-US" b="1" kern="0" dirty="0">
              <a:latin typeface="+mn-lt"/>
              <a:cs typeface="+mn-cs"/>
            </a:endParaRPr>
          </a:p>
          <a:p>
            <a:pPr marL="341313" indent="-341313" algn="just">
              <a:spcBef>
                <a:spcPct val="20000"/>
              </a:spcBef>
              <a:buClr>
                <a:schemeClr val="hlink"/>
              </a:buClr>
              <a:buSzPct val="90000"/>
              <a:buFont typeface="Wingdings" pitchFamily="2" charset="2"/>
              <a:buBlip>
                <a:blip r:embed="rId2"/>
              </a:buBlip>
              <a:defRPr/>
            </a:pPr>
            <a:r>
              <a:rPr lang="en-US" b="1" kern="0" dirty="0">
                <a:latin typeface="+mn-lt"/>
                <a:cs typeface="+mn-cs"/>
              </a:rPr>
              <a:t> </a:t>
            </a:r>
            <a:r>
              <a:rPr lang="en-US" sz="2000" b="1" kern="0" dirty="0" err="1"/>
              <a:t>l’HTA</a:t>
            </a:r>
            <a:r>
              <a:rPr lang="en-US" sz="2000" b="1" kern="0" dirty="0"/>
              <a:t> </a:t>
            </a:r>
            <a:r>
              <a:rPr lang="en-US" sz="2000" b="1" kern="0" dirty="0" err="1"/>
              <a:t>reste</a:t>
            </a:r>
            <a:r>
              <a:rPr lang="en-US" sz="2000" b="1" kern="0" dirty="0"/>
              <a:t> </a:t>
            </a:r>
            <a:r>
              <a:rPr lang="en-US" sz="2000" b="1" kern="0" dirty="0" err="1"/>
              <a:t>une</a:t>
            </a:r>
            <a:r>
              <a:rPr lang="en-US" sz="2000" b="1" kern="0" dirty="0"/>
              <a:t> cause </a:t>
            </a:r>
            <a:r>
              <a:rPr lang="en-US" sz="2000" b="1" kern="0" dirty="0" err="1"/>
              <a:t>importante</a:t>
            </a:r>
            <a:r>
              <a:rPr lang="en-US" sz="2000" b="1" kern="0" dirty="0"/>
              <a:t> de </a:t>
            </a:r>
            <a:r>
              <a:rPr lang="en-US" sz="2000" b="1" kern="0" dirty="0" err="1"/>
              <a:t>mortalité</a:t>
            </a:r>
            <a:r>
              <a:rPr lang="en-US" sz="2000" b="1" kern="0" dirty="0"/>
              <a:t> et un </a:t>
            </a:r>
            <a:r>
              <a:rPr lang="en-US" sz="2000" b="1" kern="0" dirty="0" err="1"/>
              <a:t>problème</a:t>
            </a:r>
            <a:r>
              <a:rPr lang="en-US" sz="2000" b="1" kern="0" dirty="0"/>
              <a:t> important de santé </a:t>
            </a:r>
            <a:r>
              <a:rPr lang="en-US" sz="2000" b="1" kern="0" dirty="0" err="1"/>
              <a:t>publique</a:t>
            </a:r>
            <a:endParaRPr lang="en-US" sz="2000" b="1" kern="0" dirty="0"/>
          </a:p>
          <a:p>
            <a:pPr marL="341313" indent="-341313" algn="just">
              <a:spcBef>
                <a:spcPct val="20000"/>
              </a:spcBef>
              <a:buClr>
                <a:schemeClr val="hlink"/>
              </a:buClr>
              <a:buSzPct val="90000"/>
              <a:buFont typeface="Wingdings" pitchFamily="2" charset="2"/>
              <a:buBlip>
                <a:blip r:embed="rId2"/>
              </a:buBlip>
              <a:defRPr/>
            </a:pPr>
            <a:endParaRPr lang="en-US" sz="2000" b="1" kern="0" dirty="0"/>
          </a:p>
          <a:p>
            <a:pPr marL="341313" indent="-341313" algn="just">
              <a:spcBef>
                <a:spcPct val="20000"/>
              </a:spcBef>
              <a:buClr>
                <a:schemeClr val="hlink"/>
              </a:buClr>
              <a:buSzPct val="90000"/>
              <a:buFont typeface="Wingdings" pitchFamily="2" charset="2"/>
              <a:buBlip>
                <a:blip r:embed="rId2"/>
              </a:buBlip>
              <a:defRPr/>
            </a:pPr>
            <a:r>
              <a:rPr lang="en-US" sz="2000" b="1" kern="0" dirty="0" err="1"/>
              <a:t>Selon</a:t>
            </a:r>
            <a:r>
              <a:rPr lang="en-US" sz="2000" b="1" kern="0" dirty="0"/>
              <a:t> </a:t>
            </a:r>
            <a:r>
              <a:rPr lang="en-US" sz="2000" b="1" kern="0" dirty="0" err="1"/>
              <a:t>l’OMS</a:t>
            </a:r>
            <a:r>
              <a:rPr lang="en-US" sz="2000" b="1" kern="0" dirty="0"/>
              <a:t>,  30% de la population </a:t>
            </a:r>
            <a:r>
              <a:rPr lang="en-US" sz="2000" b="1" kern="0" dirty="0" err="1"/>
              <a:t>européenne</a:t>
            </a:r>
            <a:r>
              <a:rPr lang="en-US" sz="2000" b="1" kern="0" dirty="0"/>
              <a:t> </a:t>
            </a:r>
            <a:r>
              <a:rPr lang="en-US" sz="2000" b="1" kern="0" dirty="0" err="1"/>
              <a:t>ont</a:t>
            </a:r>
            <a:r>
              <a:rPr lang="en-US" sz="2000" b="1" kern="0" dirty="0"/>
              <a:t> des </a:t>
            </a:r>
            <a:r>
              <a:rPr lang="en-US" sz="2000" b="1" kern="0" dirty="0" err="1"/>
              <a:t>chiffres</a:t>
            </a:r>
            <a:r>
              <a:rPr lang="en-US" sz="2000" b="1" kern="0" dirty="0"/>
              <a:t> </a:t>
            </a:r>
            <a:r>
              <a:rPr lang="en-US" sz="2000" b="1" kern="0" dirty="0" err="1" smtClean="0"/>
              <a:t>élévés</a:t>
            </a:r>
            <a:r>
              <a:rPr lang="en-US" sz="2000" b="1" kern="0" dirty="0" smtClean="0"/>
              <a:t> de PA</a:t>
            </a:r>
            <a:endParaRPr lang="en-US" sz="2000" b="1" kern="0" dirty="0"/>
          </a:p>
          <a:p>
            <a:pPr marL="341313" indent="-341313" algn="just">
              <a:spcBef>
                <a:spcPct val="20000"/>
              </a:spcBef>
              <a:buClr>
                <a:schemeClr val="hlink"/>
              </a:buClr>
              <a:buSzPct val="90000"/>
              <a:buFont typeface="Wingdings" pitchFamily="2" charset="2"/>
              <a:buBlip>
                <a:blip r:embed="rId2"/>
              </a:buBlip>
              <a:defRPr/>
            </a:pPr>
            <a:endParaRPr lang="en-US" sz="2000" b="1" kern="0" dirty="0"/>
          </a:p>
          <a:p>
            <a:pPr marL="341313" indent="-341313" algn="just">
              <a:spcBef>
                <a:spcPct val="20000"/>
              </a:spcBef>
              <a:buClr>
                <a:schemeClr val="hlink"/>
              </a:buClr>
              <a:buSzPct val="90000"/>
              <a:buFont typeface="Wingdings" pitchFamily="2" charset="2"/>
              <a:buBlip>
                <a:blip r:embed="rId2"/>
              </a:buBlip>
              <a:defRPr/>
            </a:pPr>
            <a:r>
              <a:rPr lang="en-US" sz="2000" b="1" kern="0" dirty="0"/>
              <a:t>En </a:t>
            </a:r>
            <a:r>
              <a:rPr lang="en-US" sz="2000" b="1" kern="0" dirty="0" err="1"/>
              <a:t>Tunisie</a:t>
            </a:r>
            <a:r>
              <a:rPr lang="en-US" sz="2000" b="1" kern="0" dirty="0"/>
              <a:t>, environ 34 % de la population </a:t>
            </a:r>
            <a:r>
              <a:rPr lang="en-US" sz="2000" b="1" kern="0" dirty="0" err="1"/>
              <a:t>tunisienne</a:t>
            </a:r>
            <a:r>
              <a:rPr lang="en-US" sz="2000" b="1" kern="0" dirty="0"/>
              <a:t> </a:t>
            </a:r>
            <a:r>
              <a:rPr lang="en-US" sz="2000" b="1" kern="0" dirty="0" err="1"/>
              <a:t>est</a:t>
            </a:r>
            <a:r>
              <a:rPr lang="en-US" sz="2000" b="1" kern="0" dirty="0"/>
              <a:t> </a:t>
            </a:r>
            <a:r>
              <a:rPr lang="en-US" sz="2000" b="1" kern="0" dirty="0" err="1"/>
              <a:t>hypertendue</a:t>
            </a:r>
            <a:r>
              <a:rPr lang="en-US" sz="2000" b="1" kern="0" dirty="0"/>
              <a:t>…</a:t>
            </a:r>
          </a:p>
          <a:p>
            <a:pPr marL="341313" indent="-341313" algn="just">
              <a:spcBef>
                <a:spcPct val="20000"/>
              </a:spcBef>
              <a:buClr>
                <a:schemeClr val="hlink"/>
              </a:buClr>
              <a:buSzPct val="90000"/>
              <a:buFont typeface="Wingdings" pitchFamily="2" charset="2"/>
              <a:buBlip>
                <a:blip r:embed="rId2"/>
              </a:buBlip>
              <a:defRPr/>
            </a:pPr>
            <a:endParaRPr lang="en-US" sz="2000" b="1" kern="0" dirty="0"/>
          </a:p>
          <a:p>
            <a:pPr marL="341313" indent="-341313" algn="just">
              <a:spcBef>
                <a:spcPct val="20000"/>
              </a:spcBef>
              <a:buClr>
                <a:schemeClr val="hlink"/>
              </a:buClr>
              <a:buSzPct val="90000"/>
              <a:buFont typeface="Wingdings" pitchFamily="2" charset="2"/>
              <a:buBlip>
                <a:blip r:embed="rId2"/>
              </a:buBlip>
              <a:defRPr/>
            </a:pPr>
            <a:r>
              <a:rPr lang="en-US" sz="2000" b="1" kern="0" dirty="0" err="1"/>
              <a:t>L’hypertension</a:t>
            </a:r>
            <a:r>
              <a:rPr lang="en-US" sz="2000" b="1" kern="0" dirty="0"/>
              <a:t> </a:t>
            </a:r>
            <a:r>
              <a:rPr lang="en-US" sz="2000" b="1" kern="0" dirty="0" err="1"/>
              <a:t>s’accompagne</a:t>
            </a:r>
            <a:r>
              <a:rPr lang="en-US" sz="2000" b="1" kern="0" dirty="0"/>
              <a:t> d’un </a:t>
            </a:r>
            <a:r>
              <a:rPr lang="en-US" sz="2000" b="1" kern="0" dirty="0" err="1"/>
              <a:t>risque</a:t>
            </a:r>
            <a:r>
              <a:rPr lang="en-US" sz="2000" b="1" kern="0" dirty="0"/>
              <a:t> </a:t>
            </a:r>
            <a:r>
              <a:rPr lang="en-US" sz="2000" b="1" kern="0" dirty="0" err="1"/>
              <a:t>majeur</a:t>
            </a:r>
            <a:r>
              <a:rPr lang="en-US" sz="2000" b="1" kern="0" dirty="0"/>
              <a:t> de </a:t>
            </a:r>
            <a:r>
              <a:rPr lang="en-US" sz="2000" b="1" kern="0" dirty="0" smtClean="0">
                <a:solidFill>
                  <a:srgbClr val="FF0000"/>
                </a:solidFill>
              </a:rPr>
              <a:t>complications</a:t>
            </a:r>
            <a:r>
              <a:rPr lang="en-US" sz="2000" b="1" kern="0" dirty="0"/>
              <a:t>:</a:t>
            </a:r>
            <a:r>
              <a:rPr lang="en-US" sz="2000" b="1" kern="0" dirty="0" smtClean="0"/>
              <a:t> </a:t>
            </a:r>
            <a:r>
              <a:rPr lang="en-US" sz="2000" b="1" kern="0" dirty="0" err="1">
                <a:solidFill>
                  <a:srgbClr val="FF0000"/>
                </a:solidFill>
              </a:rPr>
              <a:t>cérébrales</a:t>
            </a:r>
            <a:r>
              <a:rPr lang="en-US" sz="2000" b="1" kern="0" dirty="0">
                <a:solidFill>
                  <a:srgbClr val="FF0000"/>
                </a:solidFill>
              </a:rPr>
              <a:t>, </a:t>
            </a:r>
            <a:r>
              <a:rPr lang="en-US" sz="2000" b="1" kern="0" dirty="0" err="1">
                <a:solidFill>
                  <a:srgbClr val="FF0000"/>
                </a:solidFill>
              </a:rPr>
              <a:t>coronaires</a:t>
            </a:r>
            <a:r>
              <a:rPr lang="en-US" sz="2000" b="1" kern="0" dirty="0"/>
              <a:t> et </a:t>
            </a:r>
            <a:r>
              <a:rPr lang="en-US" sz="2000" b="1" kern="0" dirty="0" err="1">
                <a:solidFill>
                  <a:srgbClr val="FF0000"/>
                </a:solidFill>
              </a:rPr>
              <a:t>rénales</a:t>
            </a:r>
            <a:endParaRPr lang="en-US" sz="2000" b="1" kern="0" dirty="0">
              <a:solidFill>
                <a:srgbClr val="FF0000"/>
              </a:solidFill>
            </a:endParaRPr>
          </a:p>
        </p:txBody>
      </p:sp>
    </p:spTree>
    <p:extLst>
      <p:ext uri="{BB962C8B-B14F-4D97-AF65-F5344CB8AC3E}">
        <p14:creationId xmlns:p14="http://schemas.microsoft.com/office/powerpoint/2010/main" val="4227802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1331914" y="2240756"/>
            <a:ext cx="7019925" cy="11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67" name="Text Box 3"/>
          <p:cNvSpPr txBox="1">
            <a:spLocks noChangeAspect="1" noChangeArrowheads="1"/>
          </p:cNvSpPr>
          <p:nvPr/>
        </p:nvSpPr>
        <p:spPr bwMode="auto">
          <a:xfrm>
            <a:off x="5856889" y="4755900"/>
            <a:ext cx="3215674" cy="32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108000" bIns="10800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r>
              <a:rPr lang="en-US" sz="1400"/>
              <a:t>Lewington et al. Lancet 2002;360:1903–13</a:t>
            </a:r>
          </a:p>
        </p:txBody>
      </p:sp>
      <p:sp>
        <p:nvSpPr>
          <p:cNvPr id="52228" name="Rectangle 4"/>
          <p:cNvSpPr>
            <a:spLocks noGrp="1" noChangeArrowheads="1"/>
          </p:cNvSpPr>
          <p:nvPr>
            <p:ph type="title"/>
          </p:nvPr>
        </p:nvSpPr>
        <p:spPr>
          <a:xfrm>
            <a:off x="539552" y="86917"/>
            <a:ext cx="8208912" cy="432606"/>
          </a:xfrm>
        </p:spPr>
        <p:txBody>
          <a:bodyPr>
            <a:normAutofit fontScale="90000"/>
          </a:bodyPr>
          <a:lstStyle/>
          <a:p>
            <a:pPr eaLnBrk="1" hangingPunct="1">
              <a:defRPr/>
            </a:pPr>
            <a:r>
              <a:rPr lang="en-US" sz="3600" b="1" dirty="0" smtClean="0"/>
              <a:t>Le </a:t>
            </a:r>
            <a:r>
              <a:rPr lang="en-US" sz="3600" b="1" dirty="0" err="1" smtClean="0"/>
              <a:t>risque</a:t>
            </a:r>
            <a:r>
              <a:rPr lang="en-US" sz="3600" b="1" dirty="0" smtClean="0"/>
              <a:t> de </a:t>
            </a:r>
            <a:r>
              <a:rPr lang="en-US" sz="3600" b="1" dirty="0" err="1" smtClean="0"/>
              <a:t>Mortalité</a:t>
            </a:r>
            <a:r>
              <a:rPr lang="en-US" sz="3600" b="1" dirty="0" smtClean="0"/>
              <a:t> </a:t>
            </a:r>
            <a:r>
              <a:rPr lang="en-US" sz="3600" b="1" dirty="0" err="1" smtClean="0"/>
              <a:t>cardiovasculaire</a:t>
            </a:r>
            <a:r>
              <a:rPr lang="en-US" sz="2200" b="1" dirty="0" smtClean="0"/>
              <a:t/>
            </a:r>
            <a:br>
              <a:rPr lang="en-US" sz="2200" b="1" dirty="0" smtClean="0"/>
            </a:br>
            <a:endParaRPr lang="en-US" sz="2200" b="1" dirty="0" smtClean="0"/>
          </a:p>
        </p:txBody>
      </p:sp>
      <p:sp>
        <p:nvSpPr>
          <p:cNvPr id="11269" name="Text Box 5"/>
          <p:cNvSpPr txBox="1">
            <a:spLocks noChangeArrowheads="1"/>
          </p:cNvSpPr>
          <p:nvPr/>
        </p:nvSpPr>
        <p:spPr bwMode="auto">
          <a:xfrm>
            <a:off x="792163" y="1149324"/>
            <a:ext cx="2834109" cy="52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21600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fr-FR" sz="2000" b="1" dirty="0"/>
              <a:t>Risque de mortalité CVX </a:t>
            </a:r>
          </a:p>
        </p:txBody>
      </p:sp>
      <p:sp>
        <p:nvSpPr>
          <p:cNvPr id="11270" name="Rectangle 6"/>
          <p:cNvSpPr>
            <a:spLocks noChangeArrowheads="1"/>
          </p:cNvSpPr>
          <p:nvPr/>
        </p:nvSpPr>
        <p:spPr bwMode="auto">
          <a:xfrm>
            <a:off x="1116542" y="3768031"/>
            <a:ext cx="215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spAutoFit/>
          </a:bodyPr>
          <a:lstStyle/>
          <a:p>
            <a:pPr algn="r"/>
            <a:r>
              <a:rPr lang="en-US" sz="2000">
                <a:solidFill>
                  <a:srgbClr val="000000"/>
                </a:solidFill>
              </a:rPr>
              <a:t>0</a:t>
            </a:r>
            <a:endParaRPr lang="en-US" sz="2000"/>
          </a:p>
        </p:txBody>
      </p:sp>
      <p:sp>
        <p:nvSpPr>
          <p:cNvPr id="11271" name="Rectangle 7"/>
          <p:cNvSpPr>
            <a:spLocks noChangeArrowheads="1"/>
          </p:cNvSpPr>
          <p:nvPr/>
        </p:nvSpPr>
        <p:spPr bwMode="auto">
          <a:xfrm>
            <a:off x="1116542" y="3208437"/>
            <a:ext cx="215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spAutoFit/>
          </a:bodyPr>
          <a:lstStyle/>
          <a:p>
            <a:pPr algn="r"/>
            <a:r>
              <a:rPr lang="en-US" sz="2000">
                <a:solidFill>
                  <a:srgbClr val="000000"/>
                </a:solidFill>
              </a:rPr>
              <a:t>2</a:t>
            </a:r>
            <a:endParaRPr lang="en-US" sz="2000"/>
          </a:p>
        </p:txBody>
      </p:sp>
      <p:sp>
        <p:nvSpPr>
          <p:cNvPr id="11272" name="Rectangle 8"/>
          <p:cNvSpPr>
            <a:spLocks noChangeArrowheads="1"/>
          </p:cNvSpPr>
          <p:nvPr/>
        </p:nvSpPr>
        <p:spPr bwMode="auto">
          <a:xfrm>
            <a:off x="1118130" y="2648843"/>
            <a:ext cx="215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spAutoFit/>
          </a:bodyPr>
          <a:lstStyle/>
          <a:p>
            <a:pPr algn="r"/>
            <a:r>
              <a:rPr lang="en-US" sz="2000">
                <a:solidFill>
                  <a:srgbClr val="000000"/>
                </a:solidFill>
              </a:rPr>
              <a:t>4</a:t>
            </a:r>
            <a:endParaRPr lang="en-US" sz="2000"/>
          </a:p>
        </p:txBody>
      </p:sp>
      <p:sp>
        <p:nvSpPr>
          <p:cNvPr id="11273" name="Line 9"/>
          <p:cNvSpPr>
            <a:spLocks noChangeShapeType="1"/>
          </p:cNvSpPr>
          <p:nvPr/>
        </p:nvSpPr>
        <p:spPr bwMode="auto">
          <a:xfrm>
            <a:off x="1331914" y="3361135"/>
            <a:ext cx="7019925" cy="119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74" name="Line 10"/>
          <p:cNvSpPr>
            <a:spLocks noChangeShapeType="1"/>
          </p:cNvSpPr>
          <p:nvPr/>
        </p:nvSpPr>
        <p:spPr bwMode="auto">
          <a:xfrm>
            <a:off x="1331914" y="2801542"/>
            <a:ext cx="7019925" cy="119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02411" name="Rectangle 11"/>
          <p:cNvSpPr>
            <a:spLocks noChangeArrowheads="1"/>
          </p:cNvSpPr>
          <p:nvPr/>
        </p:nvSpPr>
        <p:spPr bwMode="auto">
          <a:xfrm>
            <a:off x="1641475" y="3599260"/>
            <a:ext cx="979488" cy="310753"/>
          </a:xfrm>
          <a:prstGeom prst="rect">
            <a:avLst/>
          </a:prstGeom>
          <a:solidFill>
            <a:srgbClr val="999DD3"/>
          </a:solidFill>
          <a:ln w="9525" algn="ctr">
            <a:noFill/>
            <a:miter lim="800000"/>
            <a:headEnd/>
            <a:tailEnd/>
          </a:ln>
          <a:effectLst>
            <a:outerShdw dist="35921" dir="2700000" algn="ctr" rotWithShape="0">
              <a:srgbClr val="000000">
                <a:alpha val="25000"/>
              </a:srgbClr>
            </a:outerShdw>
          </a:effectLst>
        </p:spPr>
        <p:txBody>
          <a:bodyPr/>
          <a:lstStyle/>
          <a:p>
            <a:pPr>
              <a:defRPr/>
            </a:pPr>
            <a:endParaRPr lang="fr-FR">
              <a:latin typeface="Times New Roman" charset="0"/>
              <a:cs typeface="+mn-cs"/>
            </a:endParaRPr>
          </a:p>
        </p:txBody>
      </p:sp>
      <p:sp>
        <p:nvSpPr>
          <p:cNvPr id="3302412" name="Rectangle 12"/>
          <p:cNvSpPr>
            <a:spLocks noChangeArrowheads="1"/>
          </p:cNvSpPr>
          <p:nvPr/>
        </p:nvSpPr>
        <p:spPr bwMode="auto">
          <a:xfrm>
            <a:off x="3521076" y="3356372"/>
            <a:ext cx="777875" cy="565547"/>
          </a:xfrm>
          <a:prstGeom prst="rect">
            <a:avLst/>
          </a:prstGeom>
          <a:solidFill>
            <a:schemeClr val="accent1"/>
          </a:solidFill>
          <a:ln w="9525" algn="ctr">
            <a:noFill/>
            <a:miter lim="800000"/>
            <a:headEnd/>
            <a:tailEnd/>
          </a:ln>
          <a:effectLst>
            <a:outerShdw dist="35921" dir="2700000" algn="ctr" rotWithShape="0">
              <a:srgbClr val="000000">
                <a:alpha val="25000"/>
              </a:srgbClr>
            </a:outerShdw>
          </a:effectLst>
        </p:spPr>
        <p:txBody>
          <a:bodyPr/>
          <a:lstStyle/>
          <a:p>
            <a:pPr>
              <a:defRPr/>
            </a:pPr>
            <a:endParaRPr lang="fr-FR">
              <a:latin typeface="Times New Roman" charset="0"/>
              <a:cs typeface="+mn-cs"/>
            </a:endParaRPr>
          </a:p>
        </p:txBody>
      </p:sp>
      <p:sp>
        <p:nvSpPr>
          <p:cNvPr id="3302413" name="Rectangle 13"/>
          <p:cNvSpPr>
            <a:spLocks noChangeArrowheads="1"/>
          </p:cNvSpPr>
          <p:nvPr/>
        </p:nvSpPr>
        <p:spPr bwMode="auto">
          <a:xfrm>
            <a:off x="5397500" y="2796779"/>
            <a:ext cx="762000" cy="1125140"/>
          </a:xfrm>
          <a:prstGeom prst="rect">
            <a:avLst/>
          </a:prstGeom>
          <a:solidFill>
            <a:schemeClr val="hlink"/>
          </a:solidFill>
          <a:ln w="9525" algn="ctr">
            <a:noFill/>
            <a:miter lim="800000"/>
            <a:headEnd/>
            <a:tailEnd/>
          </a:ln>
          <a:effectLst>
            <a:outerShdw dist="35921" dir="2700000" algn="ctr" rotWithShape="0">
              <a:srgbClr val="000000">
                <a:alpha val="25000"/>
              </a:srgbClr>
            </a:outerShdw>
          </a:effectLst>
        </p:spPr>
        <p:txBody>
          <a:bodyPr/>
          <a:lstStyle/>
          <a:p>
            <a:pPr>
              <a:defRPr/>
            </a:pPr>
            <a:endParaRPr lang="fr-FR">
              <a:latin typeface="Times New Roman" charset="0"/>
              <a:cs typeface="+mn-cs"/>
            </a:endParaRPr>
          </a:p>
        </p:txBody>
      </p:sp>
      <p:sp>
        <p:nvSpPr>
          <p:cNvPr id="3302414" name="Rectangle 14"/>
          <p:cNvSpPr>
            <a:spLocks noChangeArrowheads="1"/>
          </p:cNvSpPr>
          <p:nvPr/>
        </p:nvSpPr>
        <p:spPr bwMode="auto">
          <a:xfrm>
            <a:off x="7259638" y="1681163"/>
            <a:ext cx="781050" cy="2240756"/>
          </a:xfrm>
          <a:prstGeom prst="rect">
            <a:avLst/>
          </a:prstGeom>
          <a:solidFill>
            <a:srgbClr val="0C0F5B"/>
          </a:solidFill>
          <a:ln w="9525" algn="ctr">
            <a:noFill/>
            <a:miter lim="800000"/>
            <a:headEnd/>
            <a:tailEnd/>
          </a:ln>
          <a:effectLst>
            <a:outerShdw dist="35921" dir="2700000" algn="ctr" rotWithShape="0">
              <a:srgbClr val="000000">
                <a:alpha val="25000"/>
              </a:srgbClr>
            </a:outerShdw>
          </a:effectLst>
        </p:spPr>
        <p:txBody>
          <a:bodyPr/>
          <a:lstStyle/>
          <a:p>
            <a:pPr>
              <a:defRPr/>
            </a:pPr>
            <a:endParaRPr lang="fr-FR">
              <a:latin typeface="Times New Roman" charset="0"/>
              <a:cs typeface="+mn-cs"/>
            </a:endParaRPr>
          </a:p>
        </p:txBody>
      </p:sp>
      <p:sp>
        <p:nvSpPr>
          <p:cNvPr id="11279" name="Line 15"/>
          <p:cNvSpPr>
            <a:spLocks noChangeShapeType="1"/>
          </p:cNvSpPr>
          <p:nvPr/>
        </p:nvSpPr>
        <p:spPr bwMode="auto">
          <a:xfrm>
            <a:off x="1331914" y="1681163"/>
            <a:ext cx="7019925" cy="11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0" name="Rectangle 16"/>
          <p:cNvSpPr>
            <a:spLocks noChangeArrowheads="1"/>
          </p:cNvSpPr>
          <p:nvPr/>
        </p:nvSpPr>
        <p:spPr bwMode="auto">
          <a:xfrm>
            <a:off x="1118130" y="1530847"/>
            <a:ext cx="215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spAutoFit/>
          </a:bodyPr>
          <a:lstStyle/>
          <a:p>
            <a:pPr algn="r"/>
            <a:r>
              <a:rPr lang="en-US" sz="2000">
                <a:solidFill>
                  <a:srgbClr val="000000"/>
                </a:solidFill>
              </a:rPr>
              <a:t>8</a:t>
            </a:r>
            <a:endParaRPr lang="en-US" sz="2000"/>
          </a:p>
        </p:txBody>
      </p:sp>
      <p:sp>
        <p:nvSpPr>
          <p:cNvPr id="11281" name="Rectangle 17"/>
          <p:cNvSpPr>
            <a:spLocks noChangeArrowheads="1"/>
          </p:cNvSpPr>
          <p:nvPr/>
        </p:nvSpPr>
        <p:spPr bwMode="auto">
          <a:xfrm>
            <a:off x="1646239" y="3823618"/>
            <a:ext cx="764825" cy="3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72000" rIns="0" bIns="0" anchor="b">
            <a:spAutoFit/>
          </a:bodyPr>
          <a:lstStyle/>
          <a:p>
            <a:r>
              <a:rPr lang="en-US" sz="2000">
                <a:solidFill>
                  <a:srgbClr val="000000"/>
                </a:solidFill>
              </a:rPr>
              <a:t>115/75</a:t>
            </a:r>
          </a:p>
        </p:txBody>
      </p:sp>
      <p:sp>
        <p:nvSpPr>
          <p:cNvPr id="11282" name="Rectangle 18"/>
          <p:cNvSpPr>
            <a:spLocks noChangeArrowheads="1"/>
          </p:cNvSpPr>
          <p:nvPr/>
        </p:nvSpPr>
        <p:spPr bwMode="auto">
          <a:xfrm>
            <a:off x="3495675" y="3823618"/>
            <a:ext cx="783869" cy="3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72000" rIns="0" bIns="0" anchor="b">
            <a:spAutoFit/>
          </a:bodyPr>
          <a:lstStyle/>
          <a:p>
            <a:r>
              <a:rPr lang="en-US" sz="2000">
                <a:solidFill>
                  <a:srgbClr val="000000"/>
                </a:solidFill>
              </a:rPr>
              <a:t>135/85</a:t>
            </a:r>
          </a:p>
        </p:txBody>
      </p:sp>
      <p:sp>
        <p:nvSpPr>
          <p:cNvPr id="11283" name="Rectangle 19"/>
          <p:cNvSpPr>
            <a:spLocks noChangeArrowheads="1"/>
          </p:cNvSpPr>
          <p:nvPr/>
        </p:nvSpPr>
        <p:spPr bwMode="auto">
          <a:xfrm>
            <a:off x="5345114" y="3823618"/>
            <a:ext cx="783869" cy="3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72000" rIns="0" bIns="0" anchor="b">
            <a:spAutoFit/>
          </a:bodyPr>
          <a:lstStyle/>
          <a:p>
            <a:r>
              <a:rPr lang="en-US" sz="2000"/>
              <a:t>155/95</a:t>
            </a:r>
          </a:p>
        </p:txBody>
      </p:sp>
      <p:sp>
        <p:nvSpPr>
          <p:cNvPr id="11284" name="Rectangle 20"/>
          <p:cNvSpPr>
            <a:spLocks noChangeArrowheads="1"/>
          </p:cNvSpPr>
          <p:nvPr/>
        </p:nvSpPr>
        <p:spPr bwMode="auto">
          <a:xfrm>
            <a:off x="7196139" y="3823618"/>
            <a:ext cx="926536" cy="3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72000" rIns="0" bIns="0" anchor="b">
            <a:spAutoFit/>
          </a:bodyPr>
          <a:lstStyle/>
          <a:p>
            <a:r>
              <a:rPr lang="en-US" sz="2000"/>
              <a:t>175/105</a:t>
            </a:r>
          </a:p>
        </p:txBody>
      </p:sp>
      <p:sp>
        <p:nvSpPr>
          <p:cNvPr id="11285" name="Line 21"/>
          <p:cNvSpPr>
            <a:spLocks noChangeShapeType="1"/>
          </p:cNvSpPr>
          <p:nvPr/>
        </p:nvSpPr>
        <p:spPr bwMode="auto">
          <a:xfrm>
            <a:off x="1331914" y="3921919"/>
            <a:ext cx="7019925" cy="1191"/>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6" name="Rectangle 22"/>
          <p:cNvSpPr>
            <a:spLocks noChangeArrowheads="1"/>
          </p:cNvSpPr>
          <p:nvPr/>
        </p:nvSpPr>
        <p:spPr bwMode="auto">
          <a:xfrm>
            <a:off x="1118130" y="2089250"/>
            <a:ext cx="215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72000" bIns="0" anchor="ctr">
            <a:spAutoFit/>
          </a:bodyPr>
          <a:lstStyle/>
          <a:p>
            <a:pPr algn="r"/>
            <a:r>
              <a:rPr lang="en-US" sz="2000">
                <a:solidFill>
                  <a:srgbClr val="000000"/>
                </a:solidFill>
              </a:rPr>
              <a:t>6</a:t>
            </a:r>
            <a:endParaRPr lang="en-US" sz="2000"/>
          </a:p>
        </p:txBody>
      </p:sp>
      <p:sp>
        <p:nvSpPr>
          <p:cNvPr id="11287" name="Rectangle 23"/>
          <p:cNvSpPr>
            <a:spLocks noChangeArrowheads="1"/>
          </p:cNvSpPr>
          <p:nvPr/>
        </p:nvSpPr>
        <p:spPr bwMode="auto">
          <a:xfrm>
            <a:off x="2754314" y="4275535"/>
            <a:ext cx="42434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t>TA Systolique/Diastolique  (mmHg)</a:t>
            </a:r>
          </a:p>
        </p:txBody>
      </p:sp>
      <p:sp>
        <p:nvSpPr>
          <p:cNvPr id="11288" name="Text Box 24"/>
          <p:cNvSpPr txBox="1">
            <a:spLocks noChangeAspect="1" noChangeArrowheads="1"/>
          </p:cNvSpPr>
          <p:nvPr/>
        </p:nvSpPr>
        <p:spPr bwMode="auto">
          <a:xfrm>
            <a:off x="0" y="4523727"/>
            <a:ext cx="2419033" cy="32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108000" tIns="0" rIns="108000" bIns="10800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1400"/>
              <a:t>*Individuals aged 40–69 years</a:t>
            </a:r>
          </a:p>
        </p:txBody>
      </p:sp>
      <p:sp>
        <p:nvSpPr>
          <p:cNvPr id="11289" name="Text Box 25"/>
          <p:cNvSpPr txBox="1">
            <a:spLocks noChangeArrowheads="1"/>
          </p:cNvSpPr>
          <p:nvPr/>
        </p:nvSpPr>
        <p:spPr bwMode="auto">
          <a:xfrm>
            <a:off x="3441701" y="3408760"/>
            <a:ext cx="1027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GB" sz="1600" b="1">
                <a:solidFill>
                  <a:schemeClr val="bg1"/>
                </a:solidFill>
              </a:rPr>
              <a:t>2X </a:t>
            </a:r>
          </a:p>
          <a:p>
            <a:pPr eaLnBrk="1" hangingPunct="1">
              <a:spcBef>
                <a:spcPct val="50000"/>
              </a:spcBef>
            </a:pPr>
            <a:r>
              <a:rPr lang="en-GB" sz="1600" b="1">
                <a:solidFill>
                  <a:schemeClr val="bg1"/>
                </a:solidFill>
              </a:rPr>
              <a:t>risque</a:t>
            </a:r>
          </a:p>
        </p:txBody>
      </p:sp>
      <p:sp>
        <p:nvSpPr>
          <p:cNvPr id="11290" name="Text Box 26"/>
          <p:cNvSpPr txBox="1">
            <a:spLocks noChangeArrowheads="1"/>
          </p:cNvSpPr>
          <p:nvPr/>
        </p:nvSpPr>
        <p:spPr bwMode="auto">
          <a:xfrm>
            <a:off x="5313363" y="2814638"/>
            <a:ext cx="908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GB" sz="1600" b="1">
                <a:solidFill>
                  <a:schemeClr val="bg1"/>
                </a:solidFill>
              </a:rPr>
              <a:t>4X risque</a:t>
            </a:r>
          </a:p>
        </p:txBody>
      </p:sp>
      <p:sp>
        <p:nvSpPr>
          <p:cNvPr id="11291" name="Text Box 27"/>
          <p:cNvSpPr txBox="1">
            <a:spLocks noChangeArrowheads="1"/>
          </p:cNvSpPr>
          <p:nvPr/>
        </p:nvSpPr>
        <p:spPr bwMode="auto">
          <a:xfrm>
            <a:off x="7264401" y="1707357"/>
            <a:ext cx="830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GB" sz="1600" b="1">
                <a:solidFill>
                  <a:schemeClr val="bg1"/>
                </a:solidFill>
              </a:rPr>
              <a:t>8X risque</a:t>
            </a:r>
          </a:p>
        </p:txBody>
      </p:sp>
      <p:sp>
        <p:nvSpPr>
          <p:cNvPr id="11292" name="Text Box 28"/>
          <p:cNvSpPr txBox="1">
            <a:spLocks noChangeArrowheads="1"/>
          </p:cNvSpPr>
          <p:nvPr/>
        </p:nvSpPr>
        <p:spPr bwMode="auto">
          <a:xfrm>
            <a:off x="1524001" y="3625453"/>
            <a:ext cx="1158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GB" sz="1600" b="1">
                <a:solidFill>
                  <a:schemeClr val="bg1"/>
                </a:solidFill>
              </a:rPr>
              <a:t>1X risque</a:t>
            </a:r>
          </a:p>
        </p:txBody>
      </p:sp>
      <p:sp>
        <p:nvSpPr>
          <p:cNvPr id="2" name="ZoneTexte 1"/>
          <p:cNvSpPr txBox="1"/>
          <p:nvPr/>
        </p:nvSpPr>
        <p:spPr>
          <a:xfrm>
            <a:off x="251521" y="573528"/>
            <a:ext cx="8424935" cy="400110"/>
          </a:xfrm>
          <a:prstGeom prst="rect">
            <a:avLst/>
          </a:prstGeom>
          <a:noFill/>
        </p:spPr>
        <p:txBody>
          <a:bodyPr wrap="square" rtlCol="0">
            <a:spAutoFit/>
          </a:bodyPr>
          <a:lstStyle/>
          <a:p>
            <a:r>
              <a:rPr lang="en-US" b="1" dirty="0"/>
              <a:t> </a:t>
            </a:r>
            <a:r>
              <a:rPr lang="en-US" sz="2000" b="1" dirty="0">
                <a:solidFill>
                  <a:srgbClr val="C00000"/>
                </a:solidFill>
              </a:rPr>
              <a:t>double</a:t>
            </a:r>
            <a:r>
              <a:rPr lang="en-US" sz="2000" dirty="0">
                <a:solidFill>
                  <a:srgbClr val="C00000"/>
                </a:solidFill>
              </a:rPr>
              <a:t> </a:t>
            </a:r>
            <a:r>
              <a:rPr lang="en-US" sz="2000" b="1" dirty="0">
                <a:solidFill>
                  <a:srgbClr val="C00000"/>
                </a:solidFill>
              </a:rPr>
              <a:t>à </a:t>
            </a:r>
            <a:r>
              <a:rPr lang="en-US" sz="2000" b="1" dirty="0" err="1">
                <a:solidFill>
                  <a:srgbClr val="C00000"/>
                </a:solidFill>
              </a:rPr>
              <a:t>chaque</a:t>
            </a:r>
            <a:r>
              <a:rPr lang="en-US" sz="2000" b="1" dirty="0">
                <a:solidFill>
                  <a:srgbClr val="C00000"/>
                </a:solidFill>
              </a:rPr>
              <a:t> augmentation </a:t>
            </a:r>
            <a:r>
              <a:rPr lang="en-US" sz="2000" b="1" dirty="0" smtClean="0">
                <a:solidFill>
                  <a:srgbClr val="C00000"/>
                </a:solidFill>
              </a:rPr>
              <a:t>de </a:t>
            </a:r>
            <a:r>
              <a:rPr lang="en-US" sz="2000" b="1" dirty="0">
                <a:solidFill>
                  <a:srgbClr val="C00000"/>
                </a:solidFill>
              </a:rPr>
              <a:t>20/10 mmHg de la PAS/PAD*</a:t>
            </a:r>
            <a:endParaRPr lang="fr-FR" sz="2000" dirty="0">
              <a:solidFill>
                <a:srgbClr val="C00000"/>
              </a:solidFill>
            </a:endParaRPr>
          </a:p>
        </p:txBody>
      </p:sp>
    </p:spTree>
    <p:extLst>
      <p:ext uri="{BB962C8B-B14F-4D97-AF65-F5344CB8AC3E}">
        <p14:creationId xmlns:p14="http://schemas.microsoft.com/office/powerpoint/2010/main" val="28776634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nvGraphicFramePr>
        <p:xfrm>
          <a:off x="0" y="1"/>
          <a:ext cx="9144000" cy="4651772"/>
        </p:xfrm>
        <a:graphic>
          <a:graphicData uri="http://schemas.openxmlformats.org/presentationml/2006/ole">
            <mc:AlternateContent xmlns:mc="http://schemas.openxmlformats.org/markup-compatibility/2006">
              <mc:Choice xmlns:v="urn:schemas-microsoft-com:vml" Requires="v">
                <p:oleObj spid="_x0000_s2059" name="Photo Editor Photo" r:id="rId3" imgW="6923810" imgH="4695238" progId="">
                  <p:embed/>
                </p:oleObj>
              </mc:Choice>
              <mc:Fallback>
                <p:oleObj name="Photo Editor Photo" r:id="rId3" imgW="6923810" imgH="46952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465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1" name="Text Box 3"/>
          <p:cNvSpPr txBox="1">
            <a:spLocks noChangeArrowheads="1"/>
          </p:cNvSpPr>
          <p:nvPr/>
        </p:nvSpPr>
        <p:spPr bwMode="auto">
          <a:xfrm>
            <a:off x="4876800" y="4754167"/>
            <a:ext cx="3810000" cy="3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fr-FR" sz="2000" b="1">
                <a:solidFill>
                  <a:srgbClr val="000099"/>
                </a:solidFill>
              </a:rPr>
              <a:t>Lancet 2002; 360:1903-1913</a:t>
            </a:r>
          </a:p>
        </p:txBody>
      </p:sp>
    </p:spTree>
    <p:extLst>
      <p:ext uri="{BB962C8B-B14F-4D97-AF65-F5344CB8AC3E}">
        <p14:creationId xmlns:p14="http://schemas.microsoft.com/office/powerpoint/2010/main" val="35641499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482" t="6582" r="12309"/>
          <a:stretch/>
        </p:blipFill>
        <p:spPr>
          <a:xfrm>
            <a:off x="0" y="0"/>
            <a:ext cx="9144000" cy="5143500"/>
          </a:xfrm>
        </p:spPr>
      </p:pic>
    </p:spTree>
    <p:extLst>
      <p:ext uri="{BB962C8B-B14F-4D97-AF65-F5344CB8AC3E}">
        <p14:creationId xmlns:p14="http://schemas.microsoft.com/office/powerpoint/2010/main" val="56096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351" t="18463" r="38557" b="15760"/>
          <a:stretch/>
        </p:blipFill>
        <p:spPr>
          <a:xfrm>
            <a:off x="1" y="249493"/>
            <a:ext cx="9036496" cy="4894007"/>
          </a:xfrm>
        </p:spPr>
      </p:pic>
    </p:spTree>
    <p:extLst>
      <p:ext uri="{BB962C8B-B14F-4D97-AF65-F5344CB8AC3E}">
        <p14:creationId xmlns:p14="http://schemas.microsoft.com/office/powerpoint/2010/main" val="1528317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INTERET DU TRAITEMENT ANTI -HTA</a:t>
            </a:r>
            <a:endParaRPr lang="fr-FR" dirty="0"/>
          </a:p>
        </p:txBody>
      </p:sp>
      <p:sp>
        <p:nvSpPr>
          <p:cNvPr id="3" name="Espace réservé du contenu 2"/>
          <p:cNvSpPr>
            <a:spLocks noGrp="1"/>
          </p:cNvSpPr>
          <p:nvPr>
            <p:ph idx="1"/>
          </p:nvPr>
        </p:nvSpPr>
        <p:spPr/>
        <p:txBody>
          <a:bodyPr/>
          <a:lstStyle/>
          <a:p>
            <a:r>
              <a:rPr lang="fr-FR" dirty="0" smtClean="0"/>
              <a:t>Diminuer les chiffres </a:t>
            </a:r>
            <a:r>
              <a:rPr lang="fr-FR" dirty="0" err="1" smtClean="0"/>
              <a:t>tensionnels</a:t>
            </a:r>
            <a:endParaRPr lang="fr-FR" dirty="0" smtClean="0"/>
          </a:p>
          <a:p>
            <a:r>
              <a:rPr lang="fr-FR" dirty="0" smtClean="0"/>
              <a:t>Diminuer le taux de complications </a:t>
            </a:r>
          </a:p>
          <a:p>
            <a:r>
              <a:rPr lang="fr-FR" dirty="0" smtClean="0"/>
              <a:t>Prévention cardiovasculaire</a:t>
            </a:r>
          </a:p>
          <a:p>
            <a:r>
              <a:rPr lang="fr-FR" dirty="0" smtClean="0">
                <a:latin typeface="Calibri"/>
              </a:rPr>
              <a:t>→Tous les </a:t>
            </a:r>
            <a:r>
              <a:rPr lang="fr-FR" dirty="0" err="1" smtClean="0">
                <a:latin typeface="Calibri"/>
              </a:rPr>
              <a:t>anihypertenseurs</a:t>
            </a:r>
            <a:r>
              <a:rPr lang="fr-FR" dirty="0" smtClean="0">
                <a:latin typeface="Calibri"/>
              </a:rPr>
              <a:t> se valent???</a:t>
            </a:r>
            <a:endParaRPr lang="fr-FR" dirty="0"/>
          </a:p>
        </p:txBody>
      </p:sp>
    </p:spTree>
    <p:extLst>
      <p:ext uri="{BB962C8B-B14F-4D97-AF65-F5344CB8AC3E}">
        <p14:creationId xmlns:p14="http://schemas.microsoft.com/office/powerpoint/2010/main" val="4228703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3498"/>
            <a:ext cx="9144000" cy="4840002"/>
          </a:xfrm>
        </p:spPr>
      </p:pic>
    </p:spTree>
    <p:extLst>
      <p:ext uri="{BB962C8B-B14F-4D97-AF65-F5344CB8AC3E}">
        <p14:creationId xmlns:p14="http://schemas.microsoft.com/office/powerpoint/2010/main" val="2725259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ChangeArrowheads="1"/>
          </p:cNvSpPr>
          <p:nvPr/>
        </p:nvSpPr>
        <p:spPr bwMode="auto">
          <a:xfrm>
            <a:off x="762000" y="1543050"/>
            <a:ext cx="8039100" cy="347186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eaLnBrk="1" hangingPunct="1">
              <a:spcBef>
                <a:spcPct val="20000"/>
              </a:spcBef>
              <a:buClr>
                <a:srgbClr val="FF0000"/>
              </a:buClr>
              <a:buFont typeface="Zapf Dingbats" charset="2"/>
              <a:buChar char="n"/>
            </a:pPr>
            <a:r>
              <a:rPr lang="fr-FR" altLang="fr-FR" sz="2400" b="1" dirty="0">
                <a:solidFill>
                  <a:srgbClr val="000066"/>
                </a:solidFill>
              </a:rPr>
              <a:t>Méta-analyse de </a:t>
            </a:r>
            <a:r>
              <a:rPr lang="fr-FR" altLang="fr-FR" sz="2400" b="1" dirty="0" err="1">
                <a:solidFill>
                  <a:srgbClr val="000066"/>
                </a:solidFill>
              </a:rPr>
              <a:t>Gueyffier</a:t>
            </a:r>
            <a:r>
              <a:rPr lang="fr-FR" altLang="fr-FR" sz="2400" b="1" dirty="0">
                <a:solidFill>
                  <a:srgbClr val="000066"/>
                </a:solidFill>
              </a:rPr>
              <a:t> </a:t>
            </a:r>
            <a:r>
              <a:rPr lang="fr-FR" altLang="fr-FR" sz="2400" b="1" baseline="30000" dirty="0">
                <a:solidFill>
                  <a:srgbClr val="000066"/>
                </a:solidFill>
              </a:rPr>
              <a:t>(7)</a:t>
            </a:r>
            <a:endParaRPr lang="fr-FR" altLang="fr-FR" sz="2400" dirty="0">
              <a:solidFill>
                <a:srgbClr val="000066"/>
              </a:solidFill>
            </a:endParaRPr>
          </a:p>
          <a:p>
            <a:pPr marL="381000" indent="-381000" eaLnBrk="1" hangingPunct="1">
              <a:spcBef>
                <a:spcPct val="20000"/>
              </a:spcBef>
              <a:buClr>
                <a:srgbClr val="FF0000"/>
              </a:buClr>
              <a:buFont typeface="Zapf Dingbats" charset="2"/>
              <a:buNone/>
            </a:pPr>
            <a:r>
              <a:rPr lang="fr-FR" altLang="fr-FR" sz="2400" dirty="0">
                <a:solidFill>
                  <a:srgbClr val="000066"/>
                </a:solidFill>
              </a:rPr>
              <a:t>      Le traitement </a:t>
            </a:r>
            <a:r>
              <a:rPr lang="fr-FR" altLang="fr-FR" sz="2400" dirty="0" err="1">
                <a:solidFill>
                  <a:srgbClr val="000066"/>
                </a:solidFill>
              </a:rPr>
              <a:t>anti-hypertenseur</a:t>
            </a:r>
            <a:r>
              <a:rPr lang="fr-FR" altLang="fr-FR" sz="2400" dirty="0">
                <a:solidFill>
                  <a:srgbClr val="000066"/>
                </a:solidFill>
              </a:rPr>
              <a:t> évite :</a:t>
            </a:r>
            <a:br>
              <a:rPr lang="fr-FR" altLang="fr-FR" sz="2400" dirty="0">
                <a:solidFill>
                  <a:srgbClr val="000066"/>
                </a:solidFill>
              </a:rPr>
            </a:br>
            <a:endParaRPr lang="fr-FR" altLang="fr-FR" sz="2400" dirty="0">
              <a:solidFill>
                <a:srgbClr val="000066"/>
              </a:solidFill>
            </a:endParaRPr>
          </a:p>
          <a:p>
            <a:pPr marL="381000" indent="-381000" eaLnBrk="1" hangingPunct="1">
              <a:spcAft>
                <a:spcPct val="20000"/>
              </a:spcAft>
              <a:buClr>
                <a:srgbClr val="FF0000"/>
              </a:buClr>
              <a:buFont typeface="Zapf Dingbats" charset="2"/>
              <a:buNone/>
            </a:pPr>
            <a:r>
              <a:rPr lang="fr-FR" altLang="fr-FR" sz="2400" dirty="0">
                <a:solidFill>
                  <a:srgbClr val="000066"/>
                </a:solidFill>
              </a:rPr>
              <a:t>  		- 9 accidents vasculaires cérébraux</a:t>
            </a:r>
          </a:p>
          <a:p>
            <a:pPr marL="381000" indent="-381000" eaLnBrk="1" hangingPunct="1">
              <a:spcAft>
                <a:spcPct val="20000"/>
              </a:spcAft>
              <a:buClr>
                <a:srgbClr val="FF0000"/>
              </a:buClr>
              <a:buFont typeface="Zapf Dingbats" charset="2"/>
              <a:buNone/>
            </a:pPr>
            <a:r>
              <a:rPr lang="fr-FR" altLang="fr-FR" sz="2400" dirty="0">
                <a:solidFill>
                  <a:srgbClr val="000066"/>
                </a:solidFill>
              </a:rPr>
              <a:t>  		- 4 événements coronaires majeurs 		</a:t>
            </a:r>
          </a:p>
        </p:txBody>
      </p:sp>
      <p:sp>
        <p:nvSpPr>
          <p:cNvPr id="119811" name="Rectangle 1027"/>
          <p:cNvSpPr>
            <a:spLocks noChangeArrowheads="1"/>
          </p:cNvSpPr>
          <p:nvPr/>
        </p:nvSpPr>
        <p:spPr bwMode="auto">
          <a:xfrm>
            <a:off x="228600" y="228601"/>
            <a:ext cx="8763000" cy="90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fr-FR" altLang="fr-FR" sz="3200" b="1" dirty="0">
                <a:solidFill>
                  <a:srgbClr val="C00000"/>
                </a:solidFill>
              </a:rPr>
              <a:t>Le traitement améliore le pronostic de l'HTA du sujet âgé de plus de 60 ans</a:t>
            </a:r>
            <a:endParaRPr lang="en-GB" altLang="fr-FR" sz="3200" b="1" dirty="0">
              <a:solidFill>
                <a:srgbClr val="C00000"/>
              </a:solidFill>
            </a:endParaRPr>
          </a:p>
        </p:txBody>
      </p:sp>
      <p:sp>
        <p:nvSpPr>
          <p:cNvPr id="119812" name="Text Box 1028"/>
          <p:cNvSpPr txBox="1">
            <a:spLocks noChangeArrowheads="1"/>
          </p:cNvSpPr>
          <p:nvPr/>
        </p:nvSpPr>
        <p:spPr bwMode="auto">
          <a:xfrm>
            <a:off x="838200" y="4589860"/>
            <a:ext cx="746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solidFill>
                  <a:schemeClr val="bg1"/>
                </a:solidFill>
                <a:latin typeface="Times ItalicOsF" charset="0"/>
              </a:rPr>
              <a:t>(7) J Hum Hypertens 1996 ; 10 : 1-8</a:t>
            </a:r>
          </a:p>
        </p:txBody>
      </p:sp>
      <p:sp>
        <p:nvSpPr>
          <p:cNvPr id="119813" name="Line 1029"/>
          <p:cNvSpPr>
            <a:spLocks noChangeShapeType="1"/>
          </p:cNvSpPr>
          <p:nvPr/>
        </p:nvSpPr>
        <p:spPr bwMode="auto">
          <a:xfrm>
            <a:off x="6804248" y="2825732"/>
            <a:ext cx="0" cy="642938"/>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9814" name="Line 1030"/>
          <p:cNvSpPr>
            <a:spLocks noChangeShapeType="1"/>
          </p:cNvSpPr>
          <p:nvPr/>
        </p:nvSpPr>
        <p:spPr bwMode="auto">
          <a:xfrm flipH="1">
            <a:off x="6499448" y="3493674"/>
            <a:ext cx="304800" cy="0"/>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9815" name="Line 1031"/>
          <p:cNvSpPr>
            <a:spLocks noChangeShapeType="1"/>
          </p:cNvSpPr>
          <p:nvPr/>
        </p:nvSpPr>
        <p:spPr bwMode="auto">
          <a:xfrm flipH="1">
            <a:off x="6499448" y="2813734"/>
            <a:ext cx="304800" cy="0"/>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9816" name="Text Box 1032"/>
          <p:cNvSpPr txBox="1">
            <a:spLocks noChangeArrowheads="1"/>
          </p:cNvSpPr>
          <p:nvPr/>
        </p:nvSpPr>
        <p:spPr bwMode="auto">
          <a:xfrm>
            <a:off x="7143750" y="2364067"/>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sz="2400"/>
          </a:p>
        </p:txBody>
      </p:sp>
      <p:sp>
        <p:nvSpPr>
          <p:cNvPr id="119817" name="Text Box 1033"/>
          <p:cNvSpPr txBox="1">
            <a:spLocks noChangeArrowheads="1"/>
          </p:cNvSpPr>
          <p:nvPr/>
        </p:nvSpPr>
        <p:spPr bwMode="auto">
          <a:xfrm>
            <a:off x="6934200" y="2836569"/>
            <a:ext cx="1866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1800" dirty="0">
                <a:solidFill>
                  <a:srgbClr val="000066"/>
                </a:solidFill>
                <a:latin typeface="Times New Roman" pitchFamily="18" charset="0"/>
              </a:rPr>
              <a:t>Tous les 1000 patients/année</a:t>
            </a:r>
          </a:p>
        </p:txBody>
      </p:sp>
    </p:spTree>
    <p:extLst>
      <p:ext uri="{BB962C8B-B14F-4D97-AF65-F5344CB8AC3E}">
        <p14:creationId xmlns:p14="http://schemas.microsoft.com/office/powerpoint/2010/main" val="38058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04800" y="228600"/>
            <a:ext cx="8610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lnSpc>
                <a:spcPct val="70000"/>
              </a:lnSpc>
            </a:pPr>
            <a:r>
              <a:rPr lang="fr-FR" altLang="fr-FR" sz="3200" b="1" dirty="0">
                <a:solidFill>
                  <a:srgbClr val="C00000"/>
                </a:solidFill>
              </a:rPr>
              <a:t>Le traitement </a:t>
            </a:r>
            <a:r>
              <a:rPr lang="fr-FR" altLang="fr-FR" sz="3200" b="1" dirty="0" err="1">
                <a:solidFill>
                  <a:srgbClr val="C00000"/>
                </a:solidFill>
              </a:rPr>
              <a:t>anti-hypertenseur</a:t>
            </a:r>
            <a:r>
              <a:rPr lang="fr-FR" altLang="fr-FR" sz="3200" b="1" dirty="0">
                <a:solidFill>
                  <a:srgbClr val="C00000"/>
                </a:solidFill>
              </a:rPr>
              <a:t> </a:t>
            </a:r>
            <a:br>
              <a:rPr lang="fr-FR" altLang="fr-FR" sz="3200" b="1" dirty="0">
                <a:solidFill>
                  <a:srgbClr val="C00000"/>
                </a:solidFill>
              </a:rPr>
            </a:br>
            <a:r>
              <a:rPr lang="fr-FR" altLang="fr-FR" sz="3200" b="1" dirty="0">
                <a:solidFill>
                  <a:srgbClr val="C00000"/>
                </a:solidFill>
              </a:rPr>
              <a:t>est aussi bénéfique </a:t>
            </a:r>
            <a:br>
              <a:rPr lang="fr-FR" altLang="fr-FR" sz="3200" b="1" dirty="0">
                <a:solidFill>
                  <a:srgbClr val="C00000"/>
                </a:solidFill>
              </a:rPr>
            </a:br>
            <a:r>
              <a:rPr lang="fr-FR" altLang="fr-FR" sz="3200" b="1" dirty="0">
                <a:solidFill>
                  <a:srgbClr val="C00000"/>
                </a:solidFill>
              </a:rPr>
              <a:t>chez les hommes que chez les femmes</a:t>
            </a:r>
            <a:endParaRPr lang="en-GB" altLang="fr-FR" sz="3200" b="1" dirty="0">
              <a:solidFill>
                <a:srgbClr val="C00000"/>
              </a:solidFill>
            </a:endParaRPr>
          </a:p>
        </p:txBody>
      </p:sp>
      <p:sp>
        <p:nvSpPr>
          <p:cNvPr id="121859" name="Rectangle 3"/>
          <p:cNvSpPr>
            <a:spLocks noChangeArrowheads="1"/>
          </p:cNvSpPr>
          <p:nvPr/>
        </p:nvSpPr>
        <p:spPr bwMode="auto">
          <a:xfrm>
            <a:off x="762000" y="1478756"/>
            <a:ext cx="8039100" cy="347186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eaLnBrk="1" hangingPunct="1">
              <a:spcBef>
                <a:spcPct val="20000"/>
              </a:spcBef>
              <a:buClr>
                <a:srgbClr val="FF0000"/>
              </a:buClr>
              <a:buFont typeface="Zapf Dingbats" charset="2"/>
              <a:buChar char="n"/>
            </a:pPr>
            <a:r>
              <a:rPr lang="fr-FR" altLang="fr-FR" sz="2400" b="1" dirty="0">
                <a:solidFill>
                  <a:srgbClr val="000066"/>
                </a:solidFill>
              </a:rPr>
              <a:t>Méta-analyse de </a:t>
            </a:r>
            <a:r>
              <a:rPr lang="fr-FR" altLang="fr-FR" sz="2400" b="1" dirty="0" err="1">
                <a:solidFill>
                  <a:srgbClr val="000066"/>
                </a:solidFill>
              </a:rPr>
              <a:t>Gueyffier</a:t>
            </a:r>
            <a:r>
              <a:rPr lang="fr-FR" altLang="fr-FR" sz="2400" b="1" dirty="0">
                <a:solidFill>
                  <a:srgbClr val="000066"/>
                </a:solidFill>
              </a:rPr>
              <a:t> </a:t>
            </a:r>
            <a:r>
              <a:rPr lang="fr-FR" altLang="fr-FR" sz="2400" b="1" baseline="30000" dirty="0">
                <a:solidFill>
                  <a:srgbClr val="000066"/>
                </a:solidFill>
              </a:rPr>
              <a:t>(8)</a:t>
            </a:r>
            <a:endParaRPr lang="fr-FR" altLang="fr-FR" sz="2400" b="1" dirty="0">
              <a:solidFill>
                <a:srgbClr val="000066"/>
              </a:solidFill>
            </a:endParaRPr>
          </a:p>
          <a:p>
            <a:pPr marL="381000" indent="-381000" eaLnBrk="1" hangingPunct="1">
              <a:spcBef>
                <a:spcPct val="20000"/>
              </a:spcBef>
              <a:buClr>
                <a:srgbClr val="FF0000"/>
              </a:buClr>
              <a:buFont typeface="Zapf Dingbats" charset="2"/>
              <a:buNone/>
            </a:pPr>
            <a:r>
              <a:rPr lang="fr-FR" altLang="fr-FR" sz="2400" dirty="0">
                <a:solidFill>
                  <a:srgbClr val="000066"/>
                </a:solidFill>
              </a:rPr>
              <a:t> 	</a:t>
            </a:r>
            <a:r>
              <a:rPr lang="fr-FR" altLang="fr-FR" sz="2400" u="sng" dirty="0">
                <a:solidFill>
                  <a:srgbClr val="000066"/>
                </a:solidFill>
              </a:rPr>
              <a:t>7 essais     19975 hommes      20802 femmes</a:t>
            </a:r>
            <a:r>
              <a:rPr lang="fr-FR" altLang="fr-FR" sz="2400" dirty="0">
                <a:solidFill>
                  <a:srgbClr val="000066"/>
                </a:solidFill>
              </a:rPr>
              <a:t/>
            </a:r>
            <a:br>
              <a:rPr lang="fr-FR" altLang="fr-FR" sz="2400" dirty="0">
                <a:solidFill>
                  <a:srgbClr val="000066"/>
                </a:solidFill>
              </a:rPr>
            </a:br>
            <a:r>
              <a:rPr lang="fr-FR" altLang="fr-FR" sz="2400" dirty="0">
                <a:solidFill>
                  <a:srgbClr val="000066"/>
                </a:solidFill>
              </a:rPr>
              <a:t/>
            </a:r>
            <a:br>
              <a:rPr lang="fr-FR" altLang="fr-FR" sz="2400" dirty="0">
                <a:solidFill>
                  <a:srgbClr val="000066"/>
                </a:solidFill>
              </a:rPr>
            </a:br>
            <a:r>
              <a:rPr lang="fr-FR" altLang="fr-FR" sz="2400" dirty="0">
                <a:solidFill>
                  <a:srgbClr val="000066"/>
                </a:solidFill>
              </a:rPr>
              <a:t>Le traitement réduit de façon semblable, dans les deux sexes, </a:t>
            </a:r>
            <a:br>
              <a:rPr lang="fr-FR" altLang="fr-FR" sz="2400" dirty="0">
                <a:solidFill>
                  <a:srgbClr val="000066"/>
                </a:solidFill>
              </a:rPr>
            </a:br>
            <a:r>
              <a:rPr lang="fr-FR" altLang="fr-FR" sz="2400" dirty="0">
                <a:solidFill>
                  <a:srgbClr val="000066"/>
                </a:solidFill>
              </a:rPr>
              <a:t>le risque relatif :</a:t>
            </a:r>
          </a:p>
          <a:p>
            <a:pPr marL="381000" indent="-381000" eaLnBrk="1" hangingPunct="1">
              <a:spcBef>
                <a:spcPct val="20000"/>
              </a:spcBef>
              <a:buClr>
                <a:srgbClr val="FF0000"/>
              </a:buClr>
              <a:buFont typeface="Zapf Dingbats" charset="2"/>
              <a:buNone/>
            </a:pPr>
            <a:endParaRPr lang="fr-FR" altLang="fr-FR" sz="2400" dirty="0">
              <a:solidFill>
                <a:srgbClr val="000066"/>
              </a:solidFill>
            </a:endParaRPr>
          </a:p>
          <a:p>
            <a:pPr marL="381000" indent="-381000" eaLnBrk="1" hangingPunct="1">
              <a:spcAft>
                <a:spcPct val="20000"/>
              </a:spcAft>
              <a:buClr>
                <a:srgbClr val="FF0000"/>
              </a:buClr>
              <a:buFont typeface="Zapf Dingbats" charset="2"/>
              <a:buNone/>
            </a:pPr>
            <a:r>
              <a:rPr lang="fr-FR" altLang="fr-FR" sz="2400" dirty="0">
                <a:solidFill>
                  <a:srgbClr val="000066"/>
                </a:solidFill>
              </a:rPr>
              <a:t>  		- d’accident vasculaire cérébral  et coronaire</a:t>
            </a:r>
            <a:endParaRPr lang="fr-FR" altLang="fr-FR" sz="3200" dirty="0">
              <a:solidFill>
                <a:srgbClr val="000066"/>
              </a:solidFill>
            </a:endParaRPr>
          </a:p>
        </p:txBody>
      </p:sp>
      <p:sp>
        <p:nvSpPr>
          <p:cNvPr id="121860" name="Text Box 4"/>
          <p:cNvSpPr txBox="1">
            <a:spLocks noChangeArrowheads="1"/>
          </p:cNvSpPr>
          <p:nvPr/>
        </p:nvSpPr>
        <p:spPr bwMode="auto">
          <a:xfrm>
            <a:off x="838200" y="4589860"/>
            <a:ext cx="746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solidFill>
                  <a:schemeClr val="bg1"/>
                </a:solidFill>
                <a:latin typeface="Times ItalicOsF" charset="0"/>
              </a:rPr>
              <a:t>(8) Ann Intern Med 1997 ; 126 : 761-7</a:t>
            </a:r>
          </a:p>
        </p:txBody>
      </p:sp>
    </p:spTree>
    <p:extLst>
      <p:ext uri="{BB962C8B-B14F-4D97-AF65-F5344CB8AC3E}">
        <p14:creationId xmlns:p14="http://schemas.microsoft.com/office/powerpoint/2010/main" val="284670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ChangeArrowheads="1"/>
          </p:cNvSpPr>
          <p:nvPr/>
        </p:nvSpPr>
        <p:spPr bwMode="auto">
          <a:xfrm>
            <a:off x="685800" y="228600"/>
            <a:ext cx="7772400" cy="857250"/>
          </a:xfrm>
          <a:prstGeom prst="rect">
            <a:avLst/>
          </a:prstGeom>
          <a:solidFill>
            <a:schemeClr val="bg1"/>
          </a:solidFill>
          <a:ln>
            <a:noFill/>
          </a:ln>
          <a:effectLst/>
          <a:extLst/>
        </p:spPr>
        <p:txBody>
          <a:bodyPr anchor="ctr"/>
          <a:lstStyle/>
          <a:p>
            <a:pPr algn="ctr" eaLnBrk="1" hangingPunct="1"/>
            <a:r>
              <a:rPr lang="fr-FR" sz="4400" dirty="0" smtClean="0">
                <a:solidFill>
                  <a:srgbClr val="C00000"/>
                </a:solidFill>
              </a:rPr>
              <a:t>HTA </a:t>
            </a:r>
            <a:r>
              <a:rPr lang="fr-FR" sz="4400" dirty="0">
                <a:solidFill>
                  <a:srgbClr val="C00000"/>
                </a:solidFill>
              </a:rPr>
              <a:t>et Hypertrophie VG</a:t>
            </a:r>
          </a:p>
        </p:txBody>
      </p:sp>
      <p:sp>
        <p:nvSpPr>
          <p:cNvPr id="66563" name="Rectangle 1027"/>
          <p:cNvSpPr>
            <a:spLocks noChangeArrowheads="1"/>
          </p:cNvSpPr>
          <p:nvPr/>
        </p:nvSpPr>
        <p:spPr bwMode="auto">
          <a:xfrm>
            <a:off x="304800" y="1314450"/>
            <a:ext cx="8534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Char char="•"/>
            </a:pPr>
            <a:r>
              <a:rPr lang="fr-FR" sz="2400" dirty="0"/>
              <a:t>HVG essentiellement liée au stress pariétal et à sa principale composante la PA systolique</a:t>
            </a:r>
          </a:p>
          <a:p>
            <a:pPr marL="342900" indent="-342900" eaLnBrk="1" hangingPunct="1">
              <a:lnSpc>
                <a:spcPct val="90000"/>
              </a:lnSpc>
              <a:spcBef>
                <a:spcPct val="20000"/>
              </a:spcBef>
              <a:buFontTx/>
              <a:buChar char="•"/>
            </a:pPr>
            <a:r>
              <a:rPr lang="fr-FR" b="1" dirty="0">
                <a:solidFill>
                  <a:srgbClr val="FF0000"/>
                </a:solidFill>
              </a:rPr>
              <a:t>HVG</a:t>
            </a:r>
            <a:r>
              <a:rPr lang="fr-FR" dirty="0">
                <a:solidFill>
                  <a:srgbClr val="FF0000"/>
                </a:solidFill>
              </a:rPr>
              <a:t> =  </a:t>
            </a:r>
            <a:r>
              <a:rPr lang="fr-FR" b="1" dirty="0">
                <a:solidFill>
                  <a:srgbClr val="FF0000"/>
                </a:solidFill>
              </a:rPr>
              <a:t>facteur prédictif puissant</a:t>
            </a:r>
            <a:r>
              <a:rPr lang="fr-FR" dirty="0">
                <a:solidFill>
                  <a:srgbClr val="FF0000"/>
                </a:solidFill>
              </a:rPr>
              <a:t> de </a:t>
            </a:r>
            <a:r>
              <a:rPr lang="fr-FR" b="1" dirty="0">
                <a:solidFill>
                  <a:srgbClr val="FF0000"/>
                </a:solidFill>
              </a:rPr>
              <a:t>risque CV</a:t>
            </a:r>
            <a:r>
              <a:rPr lang="fr-FR" dirty="0"/>
              <a:t> de l’hypertendu: </a:t>
            </a:r>
            <a:r>
              <a:rPr lang="fr-FR" sz="2000" dirty="0"/>
              <a:t> </a:t>
            </a:r>
            <a:r>
              <a:rPr lang="fr-FR" sz="2400" b="1" dirty="0"/>
              <a:t>risque d’angor, de décès et d’infarctus 4X + élevé si la masse VG est élevée.	</a:t>
            </a:r>
          </a:p>
          <a:p>
            <a:pPr marL="342900" indent="-342900" eaLnBrk="1" hangingPunct="1">
              <a:lnSpc>
                <a:spcPct val="90000"/>
              </a:lnSpc>
              <a:spcBef>
                <a:spcPct val="20000"/>
              </a:spcBef>
              <a:buFontTx/>
              <a:buChar char="•"/>
            </a:pPr>
            <a:r>
              <a:rPr lang="fr-FR" b="1" dirty="0">
                <a:solidFill>
                  <a:srgbClr val="FF0000"/>
                </a:solidFill>
              </a:rPr>
              <a:t>La réduction de l’HVG diminue la </a:t>
            </a:r>
            <a:r>
              <a:rPr lang="fr-FR" b="1" dirty="0" err="1">
                <a:solidFill>
                  <a:srgbClr val="FF0000"/>
                </a:solidFill>
              </a:rPr>
              <a:t>morbi</a:t>
            </a:r>
            <a:r>
              <a:rPr lang="fr-FR" b="1" dirty="0">
                <a:solidFill>
                  <a:srgbClr val="FF0000"/>
                </a:solidFill>
              </a:rPr>
              <a:t>-mortalité </a:t>
            </a:r>
            <a:r>
              <a:rPr lang="fr-FR" dirty="0"/>
              <a:t>cardio-vasculaire</a:t>
            </a:r>
            <a:r>
              <a:rPr lang="fr-FR" sz="2400" dirty="0"/>
              <a:t> </a:t>
            </a:r>
            <a:r>
              <a:rPr lang="fr-FR" sz="1800" dirty="0"/>
              <a:t>(faisceau d’arguments).</a:t>
            </a:r>
          </a:p>
          <a:p>
            <a:pPr marL="342900" indent="-342900" eaLnBrk="1" hangingPunct="1">
              <a:lnSpc>
                <a:spcPct val="90000"/>
              </a:lnSpc>
              <a:spcBef>
                <a:spcPct val="20000"/>
              </a:spcBef>
              <a:buFontTx/>
              <a:buChar char="•"/>
            </a:pPr>
            <a:r>
              <a:rPr lang="fr-FR" b="1" dirty="0">
                <a:solidFill>
                  <a:schemeClr val="accent1">
                    <a:lumMod val="50000"/>
                  </a:schemeClr>
                </a:solidFill>
              </a:rPr>
              <a:t>Les </a:t>
            </a:r>
            <a:r>
              <a:rPr lang="fr-FR" b="1" dirty="0" err="1">
                <a:solidFill>
                  <a:schemeClr val="accent1">
                    <a:lumMod val="50000"/>
                  </a:schemeClr>
                </a:solidFill>
              </a:rPr>
              <a:t>anti-hypertenseurs</a:t>
            </a:r>
            <a:r>
              <a:rPr lang="fr-FR" b="1" dirty="0">
                <a:solidFill>
                  <a:schemeClr val="accent1">
                    <a:lumMod val="50000"/>
                  </a:schemeClr>
                </a:solidFill>
              </a:rPr>
              <a:t> tous égaux devant l’HVG?</a:t>
            </a:r>
            <a:r>
              <a:rPr lang="fr-FR" sz="2400" dirty="0">
                <a:solidFill>
                  <a:srgbClr val="0000FF"/>
                </a:solidFill>
              </a:rPr>
              <a:t> </a:t>
            </a:r>
          </a:p>
          <a:p>
            <a:pPr marL="742950" lvl="1" indent="-285750" eaLnBrk="1" hangingPunct="1">
              <a:lnSpc>
                <a:spcPct val="90000"/>
              </a:lnSpc>
              <a:spcBef>
                <a:spcPct val="20000"/>
              </a:spcBef>
              <a:buFontTx/>
              <a:buChar char="–"/>
            </a:pPr>
            <a:r>
              <a:rPr lang="fr-FR" sz="2000" dirty="0" err="1"/>
              <a:t>Hydralazine</a:t>
            </a:r>
            <a:r>
              <a:rPr lang="fr-FR" sz="2000" dirty="0"/>
              <a:t>, </a:t>
            </a:r>
            <a:r>
              <a:rPr lang="fr-FR" sz="2000" dirty="0" err="1"/>
              <a:t>minoxidil</a:t>
            </a:r>
            <a:r>
              <a:rPr lang="fr-FR" sz="2000" dirty="0"/>
              <a:t>: pas de réduction MVG</a:t>
            </a:r>
          </a:p>
          <a:p>
            <a:pPr marL="742950" lvl="1" indent="-285750" eaLnBrk="1" hangingPunct="1">
              <a:lnSpc>
                <a:spcPct val="90000"/>
              </a:lnSpc>
              <a:spcBef>
                <a:spcPct val="20000"/>
              </a:spcBef>
              <a:buFontTx/>
              <a:buChar char="–"/>
            </a:pPr>
            <a:r>
              <a:rPr lang="fr-FR" sz="2000" dirty="0"/>
              <a:t>LIFE: </a:t>
            </a:r>
            <a:r>
              <a:rPr lang="fr-FR" sz="2000" dirty="0" err="1"/>
              <a:t>losartan</a:t>
            </a:r>
            <a:r>
              <a:rPr lang="fr-FR" sz="2000" dirty="0"/>
              <a:t> &gt; béta bloquant (+diurétique 90%)</a:t>
            </a:r>
          </a:p>
          <a:p>
            <a:pPr marL="742950" lvl="1" indent="-285750" eaLnBrk="1" hangingPunct="1">
              <a:lnSpc>
                <a:spcPct val="90000"/>
              </a:lnSpc>
              <a:spcBef>
                <a:spcPct val="20000"/>
              </a:spcBef>
              <a:buFontTx/>
              <a:buChar char="–"/>
            </a:pPr>
            <a:r>
              <a:rPr lang="fr-FR" sz="2000" dirty="0"/>
              <a:t>LIVE: </a:t>
            </a:r>
            <a:r>
              <a:rPr lang="fr-FR" sz="2000" dirty="0" err="1"/>
              <a:t>indapamide</a:t>
            </a:r>
            <a:r>
              <a:rPr lang="fr-FR" sz="2000" dirty="0"/>
              <a:t> &gt; </a:t>
            </a:r>
            <a:r>
              <a:rPr lang="fr-FR" sz="2000" dirty="0" err="1"/>
              <a:t>énalapril</a:t>
            </a:r>
            <a:endParaRPr lang="fr-FR" sz="2000" dirty="0"/>
          </a:p>
        </p:txBody>
      </p:sp>
    </p:spTree>
    <p:extLst>
      <p:ext uri="{BB962C8B-B14F-4D97-AF65-F5344CB8AC3E}">
        <p14:creationId xmlns:p14="http://schemas.microsoft.com/office/powerpoint/2010/main" val="208541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533400" y="342901"/>
            <a:ext cx="8305800" cy="71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lnSpc>
                <a:spcPct val="70000"/>
              </a:lnSpc>
            </a:pPr>
            <a:r>
              <a:rPr lang="fr-FR" altLang="fr-FR" sz="2400" b="1" dirty="0">
                <a:solidFill>
                  <a:srgbClr val="C00000"/>
                </a:solidFill>
              </a:rPr>
              <a:t>Le traitement </a:t>
            </a:r>
            <a:r>
              <a:rPr lang="fr-FR" altLang="fr-FR" sz="2400" b="1" dirty="0" err="1">
                <a:solidFill>
                  <a:srgbClr val="C00000"/>
                </a:solidFill>
              </a:rPr>
              <a:t>anti-hypertenseur</a:t>
            </a:r>
            <a:r>
              <a:rPr lang="fr-FR" altLang="fr-FR" sz="2400" b="1" dirty="0">
                <a:solidFill>
                  <a:srgbClr val="C00000"/>
                </a:solidFill>
              </a:rPr>
              <a:t> </a:t>
            </a:r>
            <a:r>
              <a:rPr lang="fr-FR" altLang="fr-FR" sz="2400" b="1" dirty="0" smtClean="0">
                <a:solidFill>
                  <a:srgbClr val="C00000"/>
                </a:solidFill>
              </a:rPr>
              <a:t>fait </a:t>
            </a:r>
            <a:r>
              <a:rPr lang="fr-FR" altLang="fr-FR" sz="2400" b="1" dirty="0">
                <a:solidFill>
                  <a:srgbClr val="C00000"/>
                </a:solidFill>
              </a:rPr>
              <a:t>régresser  l’hypertrophie </a:t>
            </a:r>
            <a:r>
              <a:rPr lang="fr-FR" altLang="fr-FR" sz="2400" b="1" dirty="0" smtClean="0">
                <a:solidFill>
                  <a:srgbClr val="C00000"/>
                </a:solidFill>
              </a:rPr>
              <a:t>ventriculaire </a:t>
            </a:r>
            <a:r>
              <a:rPr lang="fr-FR" altLang="fr-FR" sz="2400" b="1" dirty="0">
                <a:solidFill>
                  <a:srgbClr val="C00000"/>
                </a:solidFill>
              </a:rPr>
              <a:t>gauche</a:t>
            </a:r>
            <a:endParaRPr lang="en-GB" altLang="fr-FR" sz="2400" b="1" dirty="0">
              <a:solidFill>
                <a:srgbClr val="C00000"/>
              </a:solidFill>
            </a:endParaRPr>
          </a:p>
        </p:txBody>
      </p:sp>
      <p:sp>
        <p:nvSpPr>
          <p:cNvPr id="123907" name="Rectangle 3"/>
          <p:cNvSpPr>
            <a:spLocks noChangeArrowheads="1"/>
          </p:cNvSpPr>
          <p:nvPr/>
        </p:nvSpPr>
        <p:spPr bwMode="auto">
          <a:xfrm>
            <a:off x="611560" y="987574"/>
            <a:ext cx="8382000" cy="347186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eaLnBrk="1" hangingPunct="1">
              <a:spcBef>
                <a:spcPct val="20000"/>
              </a:spcBef>
              <a:buClr>
                <a:srgbClr val="FF0000"/>
              </a:buClr>
              <a:buFont typeface="Zapf Dingbats" charset="2"/>
              <a:buChar char="n"/>
            </a:pPr>
            <a:r>
              <a:rPr lang="fr-FR" altLang="fr-FR" sz="2400" b="1" dirty="0">
                <a:solidFill>
                  <a:srgbClr val="000066"/>
                </a:solidFill>
              </a:rPr>
              <a:t>Méta-analyse de </a:t>
            </a:r>
            <a:r>
              <a:rPr lang="fr-FR" altLang="fr-FR" sz="2400" b="1" dirty="0" err="1">
                <a:solidFill>
                  <a:srgbClr val="000066"/>
                </a:solidFill>
              </a:rPr>
              <a:t>Schmieder</a:t>
            </a:r>
            <a:r>
              <a:rPr lang="fr-FR" altLang="fr-FR" sz="2400" b="1" dirty="0">
                <a:solidFill>
                  <a:srgbClr val="000066"/>
                </a:solidFill>
              </a:rPr>
              <a:t> </a:t>
            </a:r>
            <a:r>
              <a:rPr lang="fr-FR" altLang="fr-FR" sz="2400" b="1" baseline="30000" dirty="0">
                <a:solidFill>
                  <a:srgbClr val="000066"/>
                </a:solidFill>
              </a:rPr>
              <a:t>(9)</a:t>
            </a:r>
            <a:r>
              <a:rPr lang="fr-FR" altLang="fr-FR" sz="2400" b="1" u="sng" dirty="0">
                <a:solidFill>
                  <a:srgbClr val="000066"/>
                </a:solidFill>
              </a:rPr>
              <a:t/>
            </a:r>
            <a:br>
              <a:rPr lang="fr-FR" altLang="fr-FR" sz="2400" b="1" u="sng" dirty="0">
                <a:solidFill>
                  <a:srgbClr val="000066"/>
                </a:solidFill>
              </a:rPr>
            </a:br>
            <a:r>
              <a:rPr lang="fr-FR" altLang="fr-FR" sz="2000" u="sng" dirty="0">
                <a:solidFill>
                  <a:srgbClr val="000066"/>
                </a:solidFill>
              </a:rPr>
              <a:t>39 essais    1205 patients traités pendant 25 semaines</a:t>
            </a:r>
            <a:r>
              <a:rPr lang="fr-FR" altLang="fr-FR" sz="2000" dirty="0">
                <a:solidFill>
                  <a:srgbClr val="000066"/>
                </a:solidFill>
              </a:rPr>
              <a:t/>
            </a:r>
            <a:br>
              <a:rPr lang="fr-FR" altLang="fr-FR" sz="2000" dirty="0">
                <a:solidFill>
                  <a:srgbClr val="000066"/>
                </a:solidFill>
              </a:rPr>
            </a:br>
            <a:r>
              <a:rPr lang="fr-FR" altLang="fr-FR" sz="2000" dirty="0">
                <a:solidFill>
                  <a:srgbClr val="000066"/>
                </a:solidFill>
              </a:rPr>
              <a:t/>
            </a:r>
            <a:br>
              <a:rPr lang="fr-FR" altLang="fr-FR" sz="2000" dirty="0">
                <a:solidFill>
                  <a:srgbClr val="000066"/>
                </a:solidFill>
              </a:rPr>
            </a:br>
            <a:r>
              <a:rPr lang="fr-FR" altLang="fr-FR" sz="2000" dirty="0">
                <a:solidFill>
                  <a:srgbClr val="000066"/>
                </a:solidFill>
              </a:rPr>
              <a:t>La diminution de la masse ventriculaire gauche est </a:t>
            </a:r>
            <a:br>
              <a:rPr lang="fr-FR" altLang="fr-FR" sz="2000" dirty="0">
                <a:solidFill>
                  <a:srgbClr val="000066"/>
                </a:solidFill>
              </a:rPr>
            </a:br>
            <a:r>
              <a:rPr lang="fr-FR" altLang="fr-FR" sz="2000" dirty="0">
                <a:solidFill>
                  <a:srgbClr val="000066"/>
                </a:solidFill>
              </a:rPr>
              <a:t>d’autant plus marquée que :</a:t>
            </a:r>
          </a:p>
          <a:p>
            <a:pPr marL="381000" indent="-381000" eaLnBrk="1" hangingPunct="1">
              <a:spcBef>
                <a:spcPct val="20000"/>
              </a:spcBef>
              <a:buClr>
                <a:srgbClr val="FF0000"/>
              </a:buClr>
              <a:buFont typeface="Zapf Dingbats" charset="2"/>
              <a:buChar char="n"/>
            </a:pPr>
            <a:endParaRPr lang="fr-FR" altLang="fr-FR" sz="2000" dirty="0">
              <a:solidFill>
                <a:srgbClr val="000066"/>
              </a:solidFill>
            </a:endParaRPr>
          </a:p>
          <a:p>
            <a:pPr marL="381000" indent="-381000" eaLnBrk="1" hangingPunct="1">
              <a:spcAft>
                <a:spcPct val="20000"/>
              </a:spcAft>
              <a:buClr>
                <a:srgbClr val="FF0000"/>
              </a:buClr>
              <a:buFont typeface="Zapf Dingbats" charset="2"/>
              <a:buNone/>
            </a:pPr>
            <a:r>
              <a:rPr lang="fr-FR" altLang="fr-FR" sz="2000" dirty="0">
                <a:solidFill>
                  <a:srgbClr val="000066"/>
                </a:solidFill>
              </a:rPr>
              <a:t>  		- la diminution de la PAS (p &lt; 0,001) et </a:t>
            </a:r>
            <a:br>
              <a:rPr lang="fr-FR" altLang="fr-FR" sz="2000" dirty="0">
                <a:solidFill>
                  <a:srgbClr val="000066"/>
                </a:solidFill>
              </a:rPr>
            </a:br>
            <a:r>
              <a:rPr lang="fr-FR" altLang="fr-FR" sz="2000" dirty="0">
                <a:solidFill>
                  <a:srgbClr val="000066"/>
                </a:solidFill>
              </a:rPr>
              <a:t>	   à un moindre degré (p = 0,08) de la PAD est plus franche</a:t>
            </a:r>
          </a:p>
          <a:p>
            <a:pPr marL="381000" indent="-381000" eaLnBrk="1" hangingPunct="1">
              <a:spcAft>
                <a:spcPct val="20000"/>
              </a:spcAft>
              <a:buClr>
                <a:srgbClr val="FF0000"/>
              </a:buClr>
              <a:buFont typeface="Zapf Dingbats" charset="2"/>
              <a:buNone/>
            </a:pPr>
            <a:r>
              <a:rPr lang="fr-FR" altLang="fr-FR" sz="2000" dirty="0">
                <a:solidFill>
                  <a:srgbClr val="000066"/>
                </a:solidFill>
              </a:rPr>
              <a:t>		- la durée du traitement est plus prolongée (p &lt; 0,01</a:t>
            </a:r>
            <a:r>
              <a:rPr lang="fr-FR" altLang="fr-FR" sz="2400" dirty="0">
                <a:solidFill>
                  <a:srgbClr val="000066"/>
                </a:solidFill>
              </a:rPr>
              <a:t>)</a:t>
            </a:r>
          </a:p>
        </p:txBody>
      </p:sp>
      <p:sp>
        <p:nvSpPr>
          <p:cNvPr id="123908" name="Text Box 4"/>
          <p:cNvSpPr txBox="1">
            <a:spLocks noChangeArrowheads="1"/>
          </p:cNvSpPr>
          <p:nvPr/>
        </p:nvSpPr>
        <p:spPr bwMode="auto">
          <a:xfrm>
            <a:off x="838200" y="4564857"/>
            <a:ext cx="746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dirty="0">
                <a:solidFill>
                  <a:schemeClr val="bg1"/>
                </a:solidFill>
                <a:latin typeface="Times ItalicOsF" charset="0"/>
              </a:rPr>
              <a:t>(9) </a:t>
            </a:r>
            <a:r>
              <a:rPr lang="fr-FR" altLang="fr-FR" sz="1200" b="1" dirty="0">
                <a:solidFill>
                  <a:srgbClr val="FF0000"/>
                </a:solidFill>
                <a:latin typeface="Times ItalicOsF" charset="0"/>
              </a:rPr>
              <a:t>JAMA 1996 ; 275 : 1507-13</a:t>
            </a:r>
          </a:p>
        </p:txBody>
      </p:sp>
    </p:spTree>
    <p:extLst>
      <p:ext uri="{BB962C8B-B14F-4D97-AF65-F5344CB8AC3E}">
        <p14:creationId xmlns:p14="http://schemas.microsoft.com/office/powerpoint/2010/main" val="425442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92101" y="248841"/>
            <a:ext cx="8456613" cy="720328"/>
          </a:xfrm>
        </p:spPr>
        <p:txBody>
          <a:bodyPr>
            <a:normAutofit fontScale="90000"/>
          </a:bodyPr>
          <a:lstStyle/>
          <a:p>
            <a:pPr eaLnBrk="1" hangingPunct="1"/>
            <a:r>
              <a:rPr lang="fr-FR" sz="3600" b="1" smtClean="0"/>
              <a:t>L’HTA est la 1</a:t>
            </a:r>
            <a:r>
              <a:rPr lang="fr-FR" sz="3600" b="1" baseline="30000" smtClean="0"/>
              <a:t>ère </a:t>
            </a:r>
            <a:r>
              <a:rPr lang="fr-FR" sz="3600" b="1" smtClean="0"/>
              <a:t>cause de mortalité dans le monde</a:t>
            </a:r>
          </a:p>
        </p:txBody>
      </p:sp>
      <p:sp>
        <p:nvSpPr>
          <p:cNvPr id="8195" name="Text Box 3"/>
          <p:cNvSpPr txBox="1">
            <a:spLocks noChangeArrowheads="1"/>
          </p:cNvSpPr>
          <p:nvPr/>
        </p:nvSpPr>
        <p:spPr bwMode="auto">
          <a:xfrm>
            <a:off x="539750" y="4838384"/>
            <a:ext cx="2116138"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4" tIns="45582" rIns="91164" bIns="45582"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spcBef>
                <a:spcPct val="25000"/>
              </a:spcBef>
            </a:pPr>
            <a:r>
              <a:rPr lang="en-US" sz="1400" b="1">
                <a:solidFill>
                  <a:srgbClr val="FFFFFF"/>
                </a:solidFill>
              </a:rPr>
              <a:t>Ezzati et </a:t>
            </a:r>
            <a:r>
              <a:rPr lang="en-US" sz="1400" b="1" i="1">
                <a:solidFill>
                  <a:srgbClr val="FFFFFF"/>
                </a:solidFill>
              </a:rPr>
              <a:t>al.</a:t>
            </a:r>
            <a:r>
              <a:rPr lang="en-US" sz="1400" b="1">
                <a:solidFill>
                  <a:srgbClr val="FFFFFF"/>
                </a:solidFill>
              </a:rPr>
              <a:t>, Lancet 2002</a:t>
            </a:r>
          </a:p>
        </p:txBody>
      </p:sp>
      <p:sp>
        <p:nvSpPr>
          <p:cNvPr id="8196" name="Text Box 4"/>
          <p:cNvSpPr txBox="1">
            <a:spLocks noChangeArrowheads="1"/>
          </p:cNvSpPr>
          <p:nvPr/>
        </p:nvSpPr>
        <p:spPr bwMode="auto">
          <a:xfrm>
            <a:off x="623676" y="4554141"/>
            <a:ext cx="8052012" cy="42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lnSpc>
                <a:spcPct val="90000"/>
              </a:lnSpc>
            </a:pPr>
            <a:r>
              <a:rPr lang="fr-FR" b="1" dirty="0">
                <a:solidFill>
                  <a:srgbClr val="C00000"/>
                </a:solidFill>
              </a:rPr>
              <a:t>Mortalité attribuable (En milliers; total 55 861 000)</a:t>
            </a:r>
          </a:p>
        </p:txBody>
      </p:sp>
      <p:sp>
        <p:nvSpPr>
          <p:cNvPr id="8197" name="Text Box 5"/>
          <p:cNvSpPr txBox="1">
            <a:spLocks noChangeArrowheads="1"/>
          </p:cNvSpPr>
          <p:nvPr/>
        </p:nvSpPr>
        <p:spPr bwMode="auto">
          <a:xfrm>
            <a:off x="4381500" y="3495675"/>
            <a:ext cx="3720333" cy="87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nSpc>
                <a:spcPct val="110000"/>
              </a:lnSpc>
              <a:spcBef>
                <a:spcPct val="30000"/>
              </a:spcBef>
            </a:pPr>
            <a:r>
              <a:rPr lang="fr-FR" sz="1300" b="1">
                <a:solidFill>
                  <a:srgbClr val="C00000"/>
                </a:solidFill>
              </a:rPr>
              <a:t>Régions en développement à forte mortalité</a:t>
            </a:r>
          </a:p>
          <a:p>
            <a:pPr>
              <a:lnSpc>
                <a:spcPct val="110000"/>
              </a:lnSpc>
              <a:spcBef>
                <a:spcPct val="30000"/>
              </a:spcBef>
            </a:pPr>
            <a:r>
              <a:rPr lang="fr-FR" sz="1300" b="1">
                <a:solidFill>
                  <a:srgbClr val="C00000"/>
                </a:solidFill>
              </a:rPr>
              <a:t>Régions en développement à plus faible mortalité </a:t>
            </a:r>
          </a:p>
          <a:p>
            <a:pPr>
              <a:lnSpc>
                <a:spcPct val="110000"/>
              </a:lnSpc>
              <a:spcBef>
                <a:spcPct val="30000"/>
              </a:spcBef>
            </a:pPr>
            <a:r>
              <a:rPr lang="fr-FR" sz="1300" b="1">
                <a:solidFill>
                  <a:srgbClr val="C00000"/>
                </a:solidFill>
              </a:rPr>
              <a:t>Régions industrialisées</a:t>
            </a:r>
          </a:p>
        </p:txBody>
      </p:sp>
      <p:sp>
        <p:nvSpPr>
          <p:cNvPr id="8198" name="Rectangle 6"/>
          <p:cNvSpPr>
            <a:spLocks noChangeArrowheads="1"/>
          </p:cNvSpPr>
          <p:nvPr/>
        </p:nvSpPr>
        <p:spPr bwMode="auto">
          <a:xfrm>
            <a:off x="4248150" y="3550444"/>
            <a:ext cx="141288" cy="114300"/>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199" name="Rectangle 7"/>
          <p:cNvSpPr>
            <a:spLocks noChangeArrowheads="1"/>
          </p:cNvSpPr>
          <p:nvPr/>
        </p:nvSpPr>
        <p:spPr bwMode="auto">
          <a:xfrm>
            <a:off x="4248150" y="3775472"/>
            <a:ext cx="141288" cy="114300"/>
          </a:xfrm>
          <a:prstGeom prst="rect">
            <a:avLst/>
          </a:prstGeom>
          <a:solidFill>
            <a:srgbClr val="FF6600"/>
          </a:solidFill>
          <a:ln w="9525">
            <a:solidFill>
              <a:schemeClr val="tx1"/>
            </a:solidFill>
            <a:miter lim="800000"/>
            <a:headEnd/>
            <a:tailEnd/>
          </a:ln>
        </p:spPr>
        <p:txBody>
          <a:bodyPr wrap="none" lIns="91164" tIns="45582" rIns="91164" bIns="45582" anchor="ctr"/>
          <a:lstStyle/>
          <a:p>
            <a:pPr algn="ctr"/>
            <a:endParaRPr lang="fr-FR">
              <a:solidFill>
                <a:srgbClr val="FFFFFF"/>
              </a:solidFill>
            </a:endParaRPr>
          </a:p>
        </p:txBody>
      </p:sp>
      <p:sp>
        <p:nvSpPr>
          <p:cNvPr id="8200" name="Rectangle 8"/>
          <p:cNvSpPr>
            <a:spLocks noChangeArrowheads="1"/>
          </p:cNvSpPr>
          <p:nvPr/>
        </p:nvSpPr>
        <p:spPr bwMode="auto">
          <a:xfrm>
            <a:off x="4248150" y="3999310"/>
            <a:ext cx="141288" cy="114300"/>
          </a:xfrm>
          <a:prstGeom prst="rect">
            <a:avLst/>
          </a:prstGeom>
          <a:solidFill>
            <a:srgbClr val="FFFF00"/>
          </a:solidFill>
          <a:ln w="9525">
            <a:solidFill>
              <a:schemeClr val="tx1"/>
            </a:solidFill>
            <a:miter lim="800000"/>
            <a:headEnd/>
            <a:tailEnd/>
          </a:ln>
        </p:spPr>
        <p:txBody>
          <a:bodyPr wrap="none" lIns="91164" tIns="45582" rIns="91164" bIns="45582" anchor="ctr"/>
          <a:lstStyle/>
          <a:p>
            <a:pPr algn="ctr"/>
            <a:endParaRPr lang="fr-FR">
              <a:solidFill>
                <a:srgbClr val="FF6600"/>
              </a:solidFill>
            </a:endParaRPr>
          </a:p>
        </p:txBody>
      </p:sp>
      <p:sp>
        <p:nvSpPr>
          <p:cNvPr id="8201" name="Line 9"/>
          <p:cNvSpPr>
            <a:spLocks noChangeShapeType="1"/>
          </p:cNvSpPr>
          <p:nvPr/>
        </p:nvSpPr>
        <p:spPr bwMode="auto">
          <a:xfrm rot="5400000">
            <a:off x="5123657" y="2213372"/>
            <a:ext cx="0" cy="41386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1164" tIns="45582" rIns="91164" bIns="45582" anchor="ctr"/>
          <a:lstStyle/>
          <a:p>
            <a:endParaRPr lang="fr-FR"/>
          </a:p>
        </p:txBody>
      </p:sp>
      <p:grpSp>
        <p:nvGrpSpPr>
          <p:cNvPr id="8202" name="Group 10"/>
          <p:cNvGrpSpPr>
            <a:grpSpLocks/>
          </p:cNvGrpSpPr>
          <p:nvPr/>
        </p:nvGrpSpPr>
        <p:grpSpPr bwMode="auto">
          <a:xfrm>
            <a:off x="3048000" y="4281488"/>
            <a:ext cx="4144963" cy="57150"/>
            <a:chOff x="2611" y="3649"/>
            <a:chExt cx="3387" cy="58"/>
          </a:xfrm>
        </p:grpSpPr>
        <p:sp>
          <p:nvSpPr>
            <p:cNvPr id="8251" name="Line 11"/>
            <p:cNvSpPr>
              <a:spLocks noChangeShapeType="1"/>
            </p:cNvSpPr>
            <p:nvPr/>
          </p:nvSpPr>
          <p:spPr bwMode="auto">
            <a:xfrm rot="5400000" flipH="1">
              <a:off x="5969"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252" name="Line 12"/>
            <p:cNvSpPr>
              <a:spLocks noChangeShapeType="1"/>
            </p:cNvSpPr>
            <p:nvPr/>
          </p:nvSpPr>
          <p:spPr bwMode="auto">
            <a:xfrm rot="5400000" flipH="1">
              <a:off x="5545"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253" name="Line 13"/>
            <p:cNvSpPr>
              <a:spLocks noChangeShapeType="1"/>
            </p:cNvSpPr>
            <p:nvPr/>
          </p:nvSpPr>
          <p:spPr bwMode="auto">
            <a:xfrm rot="5400000" flipH="1">
              <a:off x="5122"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254" name="Line 14"/>
            <p:cNvSpPr>
              <a:spLocks noChangeShapeType="1"/>
            </p:cNvSpPr>
            <p:nvPr/>
          </p:nvSpPr>
          <p:spPr bwMode="auto">
            <a:xfrm rot="5400000" flipH="1">
              <a:off x="4698"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255" name="Line 15"/>
            <p:cNvSpPr>
              <a:spLocks noChangeShapeType="1"/>
            </p:cNvSpPr>
            <p:nvPr/>
          </p:nvSpPr>
          <p:spPr bwMode="auto">
            <a:xfrm rot="5400000" flipH="1">
              <a:off x="4275"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256" name="Line 16"/>
            <p:cNvSpPr>
              <a:spLocks noChangeShapeType="1"/>
            </p:cNvSpPr>
            <p:nvPr/>
          </p:nvSpPr>
          <p:spPr bwMode="auto">
            <a:xfrm rot="5400000" flipH="1">
              <a:off x="3852"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257" name="Line 17"/>
            <p:cNvSpPr>
              <a:spLocks noChangeShapeType="1"/>
            </p:cNvSpPr>
            <p:nvPr/>
          </p:nvSpPr>
          <p:spPr bwMode="auto">
            <a:xfrm rot="5400000" flipH="1">
              <a:off x="3428"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258" name="Line 18"/>
            <p:cNvSpPr>
              <a:spLocks noChangeShapeType="1"/>
            </p:cNvSpPr>
            <p:nvPr/>
          </p:nvSpPr>
          <p:spPr bwMode="auto">
            <a:xfrm rot="5400000" flipH="1">
              <a:off x="3005"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259" name="Line 19"/>
            <p:cNvSpPr>
              <a:spLocks noChangeShapeType="1"/>
            </p:cNvSpPr>
            <p:nvPr/>
          </p:nvSpPr>
          <p:spPr bwMode="auto">
            <a:xfrm rot="5400000" flipH="1">
              <a:off x="2582" y="3678"/>
              <a:ext cx="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sp>
        <p:nvSpPr>
          <p:cNvPr id="8203" name="Text Box 20"/>
          <p:cNvSpPr txBox="1">
            <a:spLocks noChangeArrowheads="1"/>
          </p:cNvSpPr>
          <p:nvPr/>
        </p:nvSpPr>
        <p:spPr bwMode="auto">
          <a:xfrm>
            <a:off x="2928938" y="4376738"/>
            <a:ext cx="279400"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0</a:t>
            </a:r>
          </a:p>
        </p:txBody>
      </p:sp>
      <p:sp>
        <p:nvSpPr>
          <p:cNvPr id="8204" name="Text Box 21"/>
          <p:cNvSpPr txBox="1">
            <a:spLocks noChangeArrowheads="1"/>
          </p:cNvSpPr>
          <p:nvPr/>
        </p:nvSpPr>
        <p:spPr bwMode="auto">
          <a:xfrm>
            <a:off x="6933945" y="4376738"/>
            <a:ext cx="543181"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8000</a:t>
            </a:r>
          </a:p>
        </p:txBody>
      </p:sp>
      <p:sp>
        <p:nvSpPr>
          <p:cNvPr id="8205" name="Text Box 22"/>
          <p:cNvSpPr txBox="1">
            <a:spLocks noChangeArrowheads="1"/>
          </p:cNvSpPr>
          <p:nvPr/>
        </p:nvSpPr>
        <p:spPr bwMode="auto">
          <a:xfrm>
            <a:off x="6421183" y="4376738"/>
            <a:ext cx="543181"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7000</a:t>
            </a:r>
          </a:p>
        </p:txBody>
      </p:sp>
      <p:sp>
        <p:nvSpPr>
          <p:cNvPr id="8206" name="Text Box 23"/>
          <p:cNvSpPr txBox="1">
            <a:spLocks noChangeArrowheads="1"/>
          </p:cNvSpPr>
          <p:nvPr/>
        </p:nvSpPr>
        <p:spPr bwMode="auto">
          <a:xfrm>
            <a:off x="5902070" y="4376738"/>
            <a:ext cx="543181"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6000</a:t>
            </a:r>
          </a:p>
        </p:txBody>
      </p:sp>
      <p:sp>
        <p:nvSpPr>
          <p:cNvPr id="8207" name="Text Box 24"/>
          <p:cNvSpPr txBox="1">
            <a:spLocks noChangeArrowheads="1"/>
          </p:cNvSpPr>
          <p:nvPr/>
        </p:nvSpPr>
        <p:spPr bwMode="auto">
          <a:xfrm>
            <a:off x="5384545" y="4376738"/>
            <a:ext cx="543181"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5000</a:t>
            </a:r>
          </a:p>
        </p:txBody>
      </p:sp>
      <p:sp>
        <p:nvSpPr>
          <p:cNvPr id="8208" name="Text Box 25"/>
          <p:cNvSpPr txBox="1">
            <a:spLocks noChangeArrowheads="1"/>
          </p:cNvSpPr>
          <p:nvPr/>
        </p:nvSpPr>
        <p:spPr bwMode="auto">
          <a:xfrm>
            <a:off x="4870195" y="4376738"/>
            <a:ext cx="543181"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4000</a:t>
            </a:r>
          </a:p>
        </p:txBody>
      </p:sp>
      <p:sp>
        <p:nvSpPr>
          <p:cNvPr id="8209" name="Text Box 26"/>
          <p:cNvSpPr txBox="1">
            <a:spLocks noChangeArrowheads="1"/>
          </p:cNvSpPr>
          <p:nvPr/>
        </p:nvSpPr>
        <p:spPr bwMode="auto">
          <a:xfrm>
            <a:off x="4352670" y="4376738"/>
            <a:ext cx="543181"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3000</a:t>
            </a:r>
          </a:p>
        </p:txBody>
      </p:sp>
      <p:sp>
        <p:nvSpPr>
          <p:cNvPr id="8210" name="Text Box 27"/>
          <p:cNvSpPr txBox="1">
            <a:spLocks noChangeArrowheads="1"/>
          </p:cNvSpPr>
          <p:nvPr/>
        </p:nvSpPr>
        <p:spPr bwMode="auto">
          <a:xfrm>
            <a:off x="3838320" y="4376738"/>
            <a:ext cx="543181"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2000</a:t>
            </a:r>
          </a:p>
        </p:txBody>
      </p:sp>
      <p:sp>
        <p:nvSpPr>
          <p:cNvPr id="8211" name="Text Box 28"/>
          <p:cNvSpPr txBox="1">
            <a:spLocks noChangeArrowheads="1"/>
          </p:cNvSpPr>
          <p:nvPr/>
        </p:nvSpPr>
        <p:spPr bwMode="auto">
          <a:xfrm>
            <a:off x="3320795" y="4376738"/>
            <a:ext cx="543181" cy="3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400" b="1"/>
              <a:t>1000</a:t>
            </a:r>
          </a:p>
        </p:txBody>
      </p:sp>
      <p:sp>
        <p:nvSpPr>
          <p:cNvPr id="8212" name="Rectangle 29"/>
          <p:cNvSpPr>
            <a:spLocks noChangeArrowheads="1"/>
          </p:cNvSpPr>
          <p:nvPr/>
        </p:nvSpPr>
        <p:spPr bwMode="auto">
          <a:xfrm rot="5400000">
            <a:off x="3227388" y="3559572"/>
            <a:ext cx="171450" cy="527050"/>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13" name="Rectangle 30"/>
          <p:cNvSpPr>
            <a:spLocks noChangeArrowheads="1"/>
          </p:cNvSpPr>
          <p:nvPr/>
        </p:nvSpPr>
        <p:spPr bwMode="auto">
          <a:xfrm rot="5400000">
            <a:off x="3639344" y="3681016"/>
            <a:ext cx="171450" cy="284162"/>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14" name="Rectangle 31"/>
          <p:cNvSpPr>
            <a:spLocks noChangeArrowheads="1"/>
          </p:cNvSpPr>
          <p:nvPr/>
        </p:nvSpPr>
        <p:spPr bwMode="auto">
          <a:xfrm rot="5400000">
            <a:off x="3131344" y="3944938"/>
            <a:ext cx="171450" cy="334962"/>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15" name="Rectangle 32"/>
          <p:cNvSpPr>
            <a:spLocks noChangeArrowheads="1"/>
          </p:cNvSpPr>
          <p:nvPr/>
        </p:nvSpPr>
        <p:spPr bwMode="auto">
          <a:xfrm rot="5400000">
            <a:off x="3335338" y="4072731"/>
            <a:ext cx="171450" cy="79375"/>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16" name="Rectangle 33"/>
          <p:cNvSpPr>
            <a:spLocks noChangeArrowheads="1"/>
          </p:cNvSpPr>
          <p:nvPr/>
        </p:nvSpPr>
        <p:spPr bwMode="auto">
          <a:xfrm rot="5400000">
            <a:off x="3264098" y="1497608"/>
            <a:ext cx="172641" cy="601662"/>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17" name="Rectangle 34"/>
          <p:cNvSpPr>
            <a:spLocks noChangeArrowheads="1"/>
          </p:cNvSpPr>
          <p:nvPr/>
        </p:nvSpPr>
        <p:spPr bwMode="auto">
          <a:xfrm rot="5400000">
            <a:off x="3891162" y="1470621"/>
            <a:ext cx="172641" cy="655637"/>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18" name="Rectangle 35"/>
          <p:cNvSpPr>
            <a:spLocks noChangeArrowheads="1"/>
          </p:cNvSpPr>
          <p:nvPr/>
        </p:nvSpPr>
        <p:spPr bwMode="auto">
          <a:xfrm rot="5400000">
            <a:off x="4842074" y="1175345"/>
            <a:ext cx="172641" cy="1246188"/>
          </a:xfrm>
          <a:prstGeom prst="rect">
            <a:avLst/>
          </a:prstGeom>
          <a:solidFill>
            <a:srgbClr val="FFFF00"/>
          </a:solidFill>
          <a:ln w="9525">
            <a:solidFill>
              <a:srgbClr val="FFFF00"/>
            </a:solidFill>
            <a:miter lim="800000"/>
            <a:headEnd/>
            <a:tailEnd/>
          </a:ln>
        </p:spPr>
        <p:txBody>
          <a:bodyPr rot="10800000" vert="eaVert" wrap="none" lIns="91164" tIns="45582" rIns="91164" bIns="45582" anchor="ctr"/>
          <a:lstStyle/>
          <a:p>
            <a:pPr algn="ctr"/>
            <a:endParaRPr lang="fr-FR">
              <a:solidFill>
                <a:srgbClr val="FF6600"/>
              </a:solidFill>
            </a:endParaRPr>
          </a:p>
        </p:txBody>
      </p:sp>
      <p:sp>
        <p:nvSpPr>
          <p:cNvPr id="8219" name="Rectangle 36"/>
          <p:cNvSpPr>
            <a:spLocks noChangeArrowheads="1"/>
          </p:cNvSpPr>
          <p:nvPr/>
        </p:nvSpPr>
        <p:spPr bwMode="auto">
          <a:xfrm rot="5400000">
            <a:off x="3316288" y="1735931"/>
            <a:ext cx="171450" cy="704850"/>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0" name="Rectangle 37"/>
          <p:cNvSpPr>
            <a:spLocks noChangeArrowheads="1"/>
          </p:cNvSpPr>
          <p:nvPr/>
        </p:nvSpPr>
        <p:spPr bwMode="auto">
          <a:xfrm rot="5400000">
            <a:off x="3885407" y="1871663"/>
            <a:ext cx="171450" cy="433387"/>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1" name="Rectangle 38"/>
          <p:cNvSpPr>
            <a:spLocks noChangeArrowheads="1"/>
          </p:cNvSpPr>
          <p:nvPr/>
        </p:nvSpPr>
        <p:spPr bwMode="auto">
          <a:xfrm rot="5400000">
            <a:off x="4652963" y="1537494"/>
            <a:ext cx="171450" cy="1101725"/>
          </a:xfrm>
          <a:prstGeom prst="rect">
            <a:avLst/>
          </a:prstGeom>
          <a:solidFill>
            <a:srgbClr val="FFFF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2" name="Rectangle 39"/>
          <p:cNvSpPr>
            <a:spLocks noChangeArrowheads="1"/>
          </p:cNvSpPr>
          <p:nvPr/>
        </p:nvSpPr>
        <p:spPr bwMode="auto">
          <a:xfrm rot="5400000">
            <a:off x="3642519" y="1987154"/>
            <a:ext cx="171450" cy="1357312"/>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3" name="Rectangle 40"/>
          <p:cNvSpPr>
            <a:spLocks noChangeArrowheads="1"/>
          </p:cNvSpPr>
          <p:nvPr/>
        </p:nvSpPr>
        <p:spPr bwMode="auto">
          <a:xfrm rot="5400000">
            <a:off x="4355307" y="2628503"/>
            <a:ext cx="171450" cy="74613"/>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4" name="Rectangle 41"/>
          <p:cNvSpPr>
            <a:spLocks noChangeArrowheads="1"/>
          </p:cNvSpPr>
          <p:nvPr/>
        </p:nvSpPr>
        <p:spPr bwMode="auto">
          <a:xfrm rot="5400000">
            <a:off x="4414044" y="2653904"/>
            <a:ext cx="171450" cy="23812"/>
          </a:xfrm>
          <a:prstGeom prst="rect">
            <a:avLst/>
          </a:prstGeom>
          <a:solidFill>
            <a:srgbClr val="FFFF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5" name="Rectangle 42"/>
          <p:cNvSpPr>
            <a:spLocks noChangeArrowheads="1"/>
          </p:cNvSpPr>
          <p:nvPr/>
        </p:nvSpPr>
        <p:spPr bwMode="auto">
          <a:xfrm rot="5400000">
            <a:off x="3043238" y="2875756"/>
            <a:ext cx="171450" cy="158750"/>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6" name="Rectangle 43"/>
          <p:cNvSpPr>
            <a:spLocks noChangeArrowheads="1"/>
          </p:cNvSpPr>
          <p:nvPr/>
        </p:nvSpPr>
        <p:spPr bwMode="auto">
          <a:xfrm rot="5400000">
            <a:off x="3344069" y="2755900"/>
            <a:ext cx="171450" cy="398462"/>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7" name="Rectangle 44"/>
          <p:cNvSpPr>
            <a:spLocks noChangeArrowheads="1"/>
          </p:cNvSpPr>
          <p:nvPr/>
        </p:nvSpPr>
        <p:spPr bwMode="auto">
          <a:xfrm rot="5400000">
            <a:off x="3896519" y="2601912"/>
            <a:ext cx="171450" cy="706438"/>
          </a:xfrm>
          <a:prstGeom prst="rect">
            <a:avLst/>
          </a:prstGeom>
          <a:solidFill>
            <a:srgbClr val="FFFF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8" name="Rectangle 45"/>
          <p:cNvSpPr>
            <a:spLocks noChangeArrowheads="1"/>
          </p:cNvSpPr>
          <p:nvPr/>
        </p:nvSpPr>
        <p:spPr bwMode="auto">
          <a:xfrm rot="5400000">
            <a:off x="3109119" y="3099198"/>
            <a:ext cx="171450" cy="290512"/>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29" name="Rectangle 46"/>
          <p:cNvSpPr>
            <a:spLocks noChangeArrowheads="1"/>
          </p:cNvSpPr>
          <p:nvPr/>
        </p:nvSpPr>
        <p:spPr bwMode="auto">
          <a:xfrm rot="5400000">
            <a:off x="3369469" y="3129360"/>
            <a:ext cx="171450" cy="230188"/>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30" name="Rectangle 47"/>
          <p:cNvSpPr>
            <a:spLocks noChangeArrowheads="1"/>
          </p:cNvSpPr>
          <p:nvPr/>
        </p:nvSpPr>
        <p:spPr bwMode="auto">
          <a:xfrm rot="5400000">
            <a:off x="3706019" y="3027760"/>
            <a:ext cx="171450" cy="433388"/>
          </a:xfrm>
          <a:prstGeom prst="rect">
            <a:avLst/>
          </a:prstGeom>
          <a:solidFill>
            <a:srgbClr val="FFFF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31" name="Rectangle 48"/>
          <p:cNvSpPr>
            <a:spLocks noChangeArrowheads="1"/>
          </p:cNvSpPr>
          <p:nvPr/>
        </p:nvSpPr>
        <p:spPr bwMode="auto">
          <a:xfrm rot="5400000">
            <a:off x="3059907" y="3437732"/>
            <a:ext cx="171450" cy="192087"/>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32" name="Rectangle 49"/>
          <p:cNvSpPr>
            <a:spLocks noChangeArrowheads="1"/>
          </p:cNvSpPr>
          <p:nvPr/>
        </p:nvSpPr>
        <p:spPr bwMode="auto">
          <a:xfrm rot="5400000">
            <a:off x="3378201" y="3313113"/>
            <a:ext cx="171450" cy="441325"/>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33" name="Rectangle 50"/>
          <p:cNvSpPr>
            <a:spLocks noChangeArrowheads="1"/>
          </p:cNvSpPr>
          <p:nvPr/>
        </p:nvSpPr>
        <p:spPr bwMode="auto">
          <a:xfrm rot="5400000">
            <a:off x="3721894" y="3412331"/>
            <a:ext cx="171450" cy="242888"/>
          </a:xfrm>
          <a:prstGeom prst="rect">
            <a:avLst/>
          </a:prstGeom>
          <a:solidFill>
            <a:srgbClr val="FFFF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34" name="Rectangle 51"/>
          <p:cNvSpPr>
            <a:spLocks noChangeArrowheads="1"/>
          </p:cNvSpPr>
          <p:nvPr/>
        </p:nvSpPr>
        <p:spPr bwMode="auto">
          <a:xfrm rot="5400000">
            <a:off x="4517232" y="948929"/>
            <a:ext cx="171450" cy="1119187"/>
          </a:xfrm>
          <a:prstGeom prst="rect">
            <a:avLst/>
          </a:prstGeom>
          <a:solidFill>
            <a:srgbClr val="FF6600"/>
          </a:solidFill>
          <a:ln w="9525">
            <a:solidFill>
              <a:schemeClr val="tx1"/>
            </a:solidFill>
            <a:miter lim="800000"/>
            <a:headEnd/>
            <a:tailEnd/>
          </a:ln>
        </p:spPr>
        <p:txBody>
          <a:bodyPr rot="10800000" vert="eaVert" wrap="none" lIns="91164" tIns="45582" rIns="91164" bIns="45582" anchor="ctr"/>
          <a:lstStyle/>
          <a:p>
            <a:pPr algn="ctr"/>
            <a:endParaRPr lang="fr-FR">
              <a:solidFill>
                <a:srgbClr val="000099"/>
              </a:solidFill>
            </a:endParaRPr>
          </a:p>
        </p:txBody>
      </p:sp>
      <p:sp>
        <p:nvSpPr>
          <p:cNvPr id="8235" name="Rectangle 52"/>
          <p:cNvSpPr>
            <a:spLocks noChangeArrowheads="1"/>
          </p:cNvSpPr>
          <p:nvPr/>
        </p:nvSpPr>
        <p:spPr bwMode="auto">
          <a:xfrm rot="5400000">
            <a:off x="5782469" y="750491"/>
            <a:ext cx="171450" cy="1516062"/>
          </a:xfrm>
          <a:prstGeom prst="rect">
            <a:avLst/>
          </a:prstGeom>
          <a:solidFill>
            <a:srgbClr val="FFFF00"/>
          </a:solidFill>
          <a:ln w="9525">
            <a:solidFill>
              <a:schemeClr val="tx1"/>
            </a:solidFill>
            <a:miter lim="800000"/>
            <a:headEnd/>
            <a:tailEnd/>
          </a:ln>
        </p:spPr>
        <p:txBody>
          <a:bodyPr rot="10800000" vert="eaVert" wrap="none" lIns="91164" tIns="45582" rIns="91164" bIns="45582" anchor="ctr"/>
          <a:lstStyle/>
          <a:p>
            <a:pPr algn="ctr"/>
            <a:endParaRPr lang="fr-FR">
              <a:solidFill>
                <a:srgbClr val="FF6600"/>
              </a:solidFill>
            </a:endParaRPr>
          </a:p>
        </p:txBody>
      </p:sp>
      <p:grpSp>
        <p:nvGrpSpPr>
          <p:cNvPr id="8236" name="Group 53"/>
          <p:cNvGrpSpPr>
            <a:grpSpLocks/>
          </p:cNvGrpSpPr>
          <p:nvPr/>
        </p:nvGrpSpPr>
        <p:grpSpPr bwMode="auto">
          <a:xfrm>
            <a:off x="1290778" y="1271588"/>
            <a:ext cx="2771637" cy="461961"/>
            <a:chOff x="1193" y="737"/>
            <a:chExt cx="1747" cy="388"/>
          </a:xfrm>
        </p:grpSpPr>
        <p:sp>
          <p:nvSpPr>
            <p:cNvPr id="8249" name="Rectangle 54"/>
            <p:cNvSpPr>
              <a:spLocks noChangeArrowheads="1"/>
            </p:cNvSpPr>
            <p:nvPr/>
          </p:nvSpPr>
          <p:spPr bwMode="auto">
            <a:xfrm rot="5400000">
              <a:off x="2550" y="618"/>
              <a:ext cx="144" cy="636"/>
            </a:xfrm>
            <a:prstGeom prst="rect">
              <a:avLst/>
            </a:prstGeom>
            <a:solidFill>
              <a:schemeClr val="tx2">
                <a:lumMod val="75000"/>
              </a:schemeClr>
            </a:solidFill>
            <a:ln w="9525">
              <a:solidFill>
                <a:schemeClr val="tx1"/>
              </a:solidFill>
              <a:miter lim="800000"/>
              <a:headEnd/>
              <a:tailEnd/>
            </a:ln>
          </p:spPr>
          <p:txBody>
            <a:bodyPr wrap="none" anchor="ctr"/>
            <a:lstStyle/>
            <a:p>
              <a:endParaRPr lang="fr-FR">
                <a:solidFill>
                  <a:srgbClr val="FFFFFF"/>
                </a:solidFill>
              </a:endParaRPr>
            </a:p>
          </p:txBody>
        </p:sp>
        <p:sp>
          <p:nvSpPr>
            <p:cNvPr id="8250" name="Text Box 55"/>
            <p:cNvSpPr txBox="1">
              <a:spLocks noChangeArrowheads="1"/>
            </p:cNvSpPr>
            <p:nvPr/>
          </p:nvSpPr>
          <p:spPr bwMode="auto">
            <a:xfrm rot="21597153">
              <a:off x="1193" y="737"/>
              <a:ext cx="130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b="1">
                  <a:solidFill>
                    <a:srgbClr val="FF0000"/>
                  </a:solidFill>
                </a:rPr>
                <a:t>Hypertension</a:t>
              </a:r>
              <a:r>
                <a:rPr lang="en-US" sz="1600" b="1">
                  <a:solidFill>
                    <a:srgbClr val="FFFFFF"/>
                  </a:solidFill>
                </a:rPr>
                <a:t>  </a:t>
              </a:r>
            </a:p>
          </p:txBody>
        </p:sp>
      </p:grpSp>
      <p:sp>
        <p:nvSpPr>
          <p:cNvPr id="8237" name="Text Box 56"/>
          <p:cNvSpPr txBox="1">
            <a:spLocks noChangeArrowheads="1"/>
          </p:cNvSpPr>
          <p:nvPr/>
        </p:nvSpPr>
        <p:spPr bwMode="auto">
          <a:xfrm rot="-2847">
            <a:off x="2330903" y="1620372"/>
            <a:ext cx="711881"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600" b="1"/>
              <a:t>Tabac</a:t>
            </a:r>
          </a:p>
        </p:txBody>
      </p:sp>
      <p:sp>
        <p:nvSpPr>
          <p:cNvPr id="8238" name="Text Box 57"/>
          <p:cNvSpPr txBox="1">
            <a:spLocks noChangeArrowheads="1"/>
          </p:cNvSpPr>
          <p:nvPr/>
        </p:nvSpPr>
        <p:spPr bwMode="auto">
          <a:xfrm rot="-2847">
            <a:off x="958860" y="1910884"/>
            <a:ext cx="2097068"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600" b="1"/>
              <a:t>Hypercholesterolemie</a:t>
            </a:r>
          </a:p>
        </p:txBody>
      </p:sp>
      <p:sp>
        <p:nvSpPr>
          <p:cNvPr id="8239" name="Text Box 58"/>
          <p:cNvSpPr txBox="1">
            <a:spLocks noChangeArrowheads="1"/>
          </p:cNvSpPr>
          <p:nvPr/>
        </p:nvSpPr>
        <p:spPr bwMode="auto">
          <a:xfrm rot="-2847">
            <a:off x="456092" y="2489528"/>
            <a:ext cx="2604130"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fr-FR" sz="1600" b="1"/>
              <a:t>Rapport sexuel non protégé</a:t>
            </a:r>
          </a:p>
        </p:txBody>
      </p:sp>
      <p:sp>
        <p:nvSpPr>
          <p:cNvPr id="8240" name="Text Box 59"/>
          <p:cNvSpPr txBox="1">
            <a:spLocks noChangeArrowheads="1"/>
          </p:cNvSpPr>
          <p:nvPr/>
        </p:nvSpPr>
        <p:spPr bwMode="auto">
          <a:xfrm rot="-2847">
            <a:off x="1963340" y="2778850"/>
            <a:ext cx="1091408"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fr-FR" sz="1600" b="1"/>
              <a:t>IMC élevé</a:t>
            </a:r>
          </a:p>
        </p:txBody>
      </p:sp>
      <p:sp>
        <p:nvSpPr>
          <p:cNvPr id="8241" name="Text Box 60"/>
          <p:cNvSpPr txBox="1">
            <a:spLocks noChangeArrowheads="1"/>
          </p:cNvSpPr>
          <p:nvPr/>
        </p:nvSpPr>
        <p:spPr bwMode="auto">
          <a:xfrm rot="-2847">
            <a:off x="1226951" y="3069363"/>
            <a:ext cx="1868864"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fr-FR" sz="1600" b="1"/>
              <a:t>Inactivité Physique</a:t>
            </a:r>
          </a:p>
        </p:txBody>
      </p:sp>
      <p:sp>
        <p:nvSpPr>
          <p:cNvPr id="8242" name="Text Box 61"/>
          <p:cNvSpPr txBox="1">
            <a:spLocks noChangeArrowheads="1"/>
          </p:cNvSpPr>
          <p:nvPr/>
        </p:nvSpPr>
        <p:spPr bwMode="auto">
          <a:xfrm rot="-2847">
            <a:off x="1909903" y="3357494"/>
            <a:ext cx="1144307"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fr-FR" sz="1600" b="1"/>
              <a:t>Alcoolisme</a:t>
            </a:r>
          </a:p>
        </p:txBody>
      </p:sp>
      <p:sp>
        <p:nvSpPr>
          <p:cNvPr id="8243" name="Text Box 62"/>
          <p:cNvSpPr txBox="1">
            <a:spLocks noChangeArrowheads="1"/>
          </p:cNvSpPr>
          <p:nvPr/>
        </p:nvSpPr>
        <p:spPr bwMode="auto">
          <a:xfrm rot="-2847">
            <a:off x="623888" y="3588024"/>
            <a:ext cx="2411412" cy="51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lnSpc>
                <a:spcPct val="85000"/>
              </a:lnSpc>
            </a:pPr>
            <a:r>
              <a:rPr lang="fr-FR" sz="1600" b="1"/>
              <a:t>Inhalation d’émanations   d’hydrocarbures</a:t>
            </a:r>
          </a:p>
        </p:txBody>
      </p:sp>
      <p:sp>
        <p:nvSpPr>
          <p:cNvPr id="8244" name="Text Box 63"/>
          <p:cNvSpPr txBox="1">
            <a:spLocks noChangeArrowheads="1"/>
          </p:cNvSpPr>
          <p:nvPr/>
        </p:nvSpPr>
        <p:spPr bwMode="auto">
          <a:xfrm rot="-2847">
            <a:off x="1585531" y="3938519"/>
            <a:ext cx="1469204"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en-US" sz="1600" b="1"/>
              <a:t>Carence en fer</a:t>
            </a:r>
          </a:p>
        </p:txBody>
      </p:sp>
      <p:sp>
        <p:nvSpPr>
          <p:cNvPr id="8245" name="Rectangle 64"/>
          <p:cNvSpPr>
            <a:spLocks noChangeArrowheads="1"/>
          </p:cNvSpPr>
          <p:nvPr/>
        </p:nvSpPr>
        <p:spPr bwMode="auto">
          <a:xfrm rot="5400000">
            <a:off x="3836988" y="1504554"/>
            <a:ext cx="171450" cy="1746250"/>
          </a:xfrm>
          <a:prstGeom prst="rect">
            <a:avLst/>
          </a:prstGeom>
          <a:solidFill>
            <a:srgbClr val="C000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46" name="Rectangle 65"/>
          <p:cNvSpPr>
            <a:spLocks noChangeArrowheads="1"/>
          </p:cNvSpPr>
          <p:nvPr/>
        </p:nvSpPr>
        <p:spPr bwMode="auto">
          <a:xfrm rot="5400000">
            <a:off x="4798219" y="2294335"/>
            <a:ext cx="171450" cy="166688"/>
          </a:xfrm>
          <a:prstGeom prst="rect">
            <a:avLst/>
          </a:prstGeom>
          <a:solidFill>
            <a:srgbClr val="FF6600"/>
          </a:solidFill>
          <a:ln w="9525">
            <a:solidFill>
              <a:schemeClr val="tx1"/>
            </a:solidFill>
            <a:miter lim="800000"/>
            <a:headEnd/>
            <a:tailEnd/>
          </a:ln>
        </p:spPr>
        <p:txBody>
          <a:bodyPr wrap="none" lIns="91164" tIns="45582" rIns="91164" bIns="45582" anchor="ctr"/>
          <a:lstStyle/>
          <a:p>
            <a:endParaRPr lang="fr-FR">
              <a:solidFill>
                <a:srgbClr val="FFFFFF"/>
              </a:solidFill>
            </a:endParaRPr>
          </a:p>
        </p:txBody>
      </p:sp>
      <p:sp>
        <p:nvSpPr>
          <p:cNvPr id="8247" name="Text Box 66"/>
          <p:cNvSpPr txBox="1">
            <a:spLocks noChangeArrowheads="1"/>
          </p:cNvSpPr>
          <p:nvPr/>
        </p:nvSpPr>
        <p:spPr bwMode="auto">
          <a:xfrm rot="-2847">
            <a:off x="1015232" y="2200207"/>
            <a:ext cx="2041475"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164" tIns="45582" rIns="91164" bIns="455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fr-FR" sz="1600" b="1"/>
              <a:t>Faible poids corporel</a:t>
            </a:r>
          </a:p>
        </p:txBody>
      </p:sp>
      <p:sp>
        <p:nvSpPr>
          <p:cNvPr id="8248" name="Line 67"/>
          <p:cNvSpPr>
            <a:spLocks noChangeShapeType="1"/>
          </p:cNvSpPr>
          <p:nvPr/>
        </p:nvSpPr>
        <p:spPr bwMode="auto">
          <a:xfrm rot="16200000" flipH="1">
            <a:off x="1602979" y="2844403"/>
            <a:ext cx="2902744"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1164" tIns="45582" rIns="91164" bIns="45582" anchor="ctr"/>
          <a:lstStyle/>
          <a:p>
            <a:endParaRPr lang="fr-FR"/>
          </a:p>
        </p:txBody>
      </p:sp>
    </p:spTree>
    <p:extLst>
      <p:ext uri="{BB962C8B-B14F-4D97-AF65-F5344CB8AC3E}">
        <p14:creationId xmlns:p14="http://schemas.microsoft.com/office/powerpoint/2010/main" val="2580408822"/>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asellaDiTesto 8"/>
          <p:cNvSpPr txBox="1">
            <a:spLocks noChangeArrowheads="1"/>
          </p:cNvSpPr>
          <p:nvPr/>
        </p:nvSpPr>
        <p:spPr bwMode="auto">
          <a:xfrm>
            <a:off x="7740651" y="629841"/>
            <a:ext cx="792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it-IT" sz="1600">
                <a:solidFill>
                  <a:srgbClr val="1F2272"/>
                </a:solidFill>
                <a:latin typeface="News Gothic MT"/>
              </a:rPr>
              <a:t>1</a:t>
            </a:r>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5363"/>
            <a:ext cx="7010400" cy="315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4" y="-7144"/>
            <a:ext cx="5972175" cy="76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039" y="4495800"/>
            <a:ext cx="4295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55909"/>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1"/>
            <a:ext cx="91440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fr-FR" b="1" dirty="0" err="1">
                <a:solidFill>
                  <a:srgbClr val="C00000"/>
                </a:solidFill>
              </a:rPr>
              <a:t>Increases</a:t>
            </a:r>
            <a:r>
              <a:rPr lang="fr-FR" b="1" dirty="0">
                <a:solidFill>
                  <a:srgbClr val="C00000"/>
                </a:solidFill>
              </a:rPr>
              <a:t> in </a:t>
            </a:r>
            <a:r>
              <a:rPr lang="fr-FR" b="1" dirty="0" err="1">
                <a:solidFill>
                  <a:srgbClr val="C00000"/>
                </a:solidFill>
              </a:rPr>
              <a:t>Antihypertensive</a:t>
            </a:r>
            <a:r>
              <a:rPr lang="fr-FR" b="1" dirty="0">
                <a:solidFill>
                  <a:srgbClr val="C00000"/>
                </a:solidFill>
              </a:rPr>
              <a:t> Prescriptions and </a:t>
            </a:r>
            <a:r>
              <a:rPr lang="fr-FR" b="1" dirty="0" err="1">
                <a:solidFill>
                  <a:srgbClr val="C00000"/>
                </a:solidFill>
              </a:rPr>
              <a:t>Reductions</a:t>
            </a:r>
            <a:r>
              <a:rPr lang="fr-FR" b="1" dirty="0">
                <a:solidFill>
                  <a:srgbClr val="C00000"/>
                </a:solidFill>
              </a:rPr>
              <a:t> in </a:t>
            </a:r>
            <a:r>
              <a:rPr lang="fr-FR" b="1" dirty="0" err="1">
                <a:solidFill>
                  <a:srgbClr val="C00000"/>
                </a:solidFill>
              </a:rPr>
              <a:t>Cardiovascular</a:t>
            </a:r>
            <a:r>
              <a:rPr lang="fr-FR" b="1" dirty="0">
                <a:solidFill>
                  <a:srgbClr val="C00000"/>
                </a:solidFill>
              </a:rPr>
              <a:t> </a:t>
            </a:r>
            <a:r>
              <a:rPr lang="fr-FR" b="1" dirty="0">
                <a:solidFill>
                  <a:schemeClr val="accent2"/>
                </a:solidFill>
              </a:rPr>
              <a:t>Events in Canada</a:t>
            </a:r>
          </a:p>
          <a:p>
            <a:pPr>
              <a:spcBef>
                <a:spcPct val="50000"/>
              </a:spcBef>
            </a:pPr>
            <a:r>
              <a:rPr lang="fr-FR" sz="1400" dirty="0" err="1">
                <a:solidFill>
                  <a:schemeClr val="accent2"/>
                </a:solidFill>
              </a:rPr>
              <a:t>Norm</a:t>
            </a:r>
            <a:r>
              <a:rPr lang="fr-FR" sz="1400" dirty="0">
                <a:solidFill>
                  <a:schemeClr val="accent2"/>
                </a:solidFill>
              </a:rPr>
              <a:t> R.C. Campbell, Rollin Brant, Helen </a:t>
            </a:r>
            <a:r>
              <a:rPr lang="fr-FR" sz="1400" dirty="0" err="1">
                <a:solidFill>
                  <a:schemeClr val="accent2"/>
                </a:solidFill>
              </a:rPr>
              <a:t>Johansen</a:t>
            </a:r>
            <a:r>
              <a:rPr lang="fr-FR" sz="1400" dirty="0">
                <a:solidFill>
                  <a:schemeClr val="accent2"/>
                </a:solidFill>
              </a:rPr>
              <a:t>, Robin L. Walker, Andreas </a:t>
            </a:r>
            <a:r>
              <a:rPr lang="fr-FR" sz="1400" dirty="0" err="1">
                <a:solidFill>
                  <a:schemeClr val="accent2"/>
                </a:solidFill>
              </a:rPr>
              <a:t>Wielgosz</a:t>
            </a:r>
            <a:r>
              <a:rPr lang="fr-FR" sz="1400" dirty="0">
                <a:solidFill>
                  <a:schemeClr val="accent2"/>
                </a:solidFill>
              </a:rPr>
              <a:t>, Jay </a:t>
            </a:r>
            <a:r>
              <a:rPr lang="fr-FR" sz="1400" dirty="0" err="1">
                <a:solidFill>
                  <a:schemeClr val="accent2"/>
                </a:solidFill>
              </a:rPr>
              <a:t>Onysko,Ru</a:t>
            </a:r>
            <a:r>
              <a:rPr lang="fr-FR" sz="1400" dirty="0">
                <a:solidFill>
                  <a:schemeClr val="accent2"/>
                </a:solidFill>
              </a:rPr>
              <a:t>-Nie Gao, Christie </a:t>
            </a:r>
            <a:r>
              <a:rPr lang="fr-FR" sz="1400" dirty="0" err="1">
                <a:solidFill>
                  <a:schemeClr val="accent2"/>
                </a:solidFill>
              </a:rPr>
              <a:t>Sambell</a:t>
            </a:r>
            <a:r>
              <a:rPr lang="fr-FR" sz="1400" dirty="0">
                <a:solidFill>
                  <a:schemeClr val="accent2"/>
                </a:solidFill>
              </a:rPr>
              <a:t>, Stephen Phillips, Finlay A. </a:t>
            </a:r>
            <a:r>
              <a:rPr lang="fr-FR" sz="1400" dirty="0" err="1">
                <a:solidFill>
                  <a:schemeClr val="accent2"/>
                </a:solidFill>
              </a:rPr>
              <a:t>McAlister</a:t>
            </a:r>
            <a:r>
              <a:rPr lang="fr-FR" sz="1400" dirty="0">
                <a:solidFill>
                  <a:schemeClr val="accent2"/>
                </a:solidFill>
              </a:rPr>
              <a:t>; for the Canadian </a:t>
            </a:r>
            <a:r>
              <a:rPr lang="fr-FR" sz="1400" dirty="0" err="1">
                <a:solidFill>
                  <a:schemeClr val="accent2"/>
                </a:solidFill>
              </a:rPr>
              <a:t>HypertensionEducation</a:t>
            </a:r>
            <a:r>
              <a:rPr lang="fr-FR" sz="1400" dirty="0">
                <a:solidFill>
                  <a:schemeClr val="accent2"/>
                </a:solidFill>
              </a:rPr>
              <a:t> Program </a:t>
            </a:r>
            <a:r>
              <a:rPr lang="fr-FR" sz="1400" dirty="0" err="1">
                <a:solidFill>
                  <a:schemeClr val="accent2"/>
                </a:solidFill>
              </a:rPr>
              <a:t>Outcomes</a:t>
            </a:r>
            <a:r>
              <a:rPr lang="fr-FR" sz="1400" dirty="0">
                <a:solidFill>
                  <a:schemeClr val="accent2"/>
                </a:solidFill>
              </a:rPr>
              <a:t> </a:t>
            </a:r>
            <a:r>
              <a:rPr lang="fr-FR" sz="1400" dirty="0" err="1">
                <a:solidFill>
                  <a:schemeClr val="accent2"/>
                </a:solidFill>
              </a:rPr>
              <a:t>Research</a:t>
            </a:r>
            <a:r>
              <a:rPr lang="fr-FR" sz="1400" dirty="0">
                <a:solidFill>
                  <a:schemeClr val="accent2"/>
                </a:solidFill>
              </a:rPr>
              <a:t> </a:t>
            </a:r>
            <a:r>
              <a:rPr lang="fr-FR" sz="1400" dirty="0" err="1">
                <a:solidFill>
                  <a:schemeClr val="accent2"/>
                </a:solidFill>
              </a:rPr>
              <a:t>Task</a:t>
            </a:r>
            <a:r>
              <a:rPr lang="fr-FR" sz="1400" dirty="0">
                <a:solidFill>
                  <a:schemeClr val="accent2"/>
                </a:solidFill>
              </a:rPr>
              <a:t> Force</a:t>
            </a:r>
          </a:p>
        </p:txBody>
      </p:sp>
      <p:sp>
        <p:nvSpPr>
          <p:cNvPr id="30723" name="Rectangle 3"/>
          <p:cNvSpPr>
            <a:spLocks noChangeArrowheads="1"/>
          </p:cNvSpPr>
          <p:nvPr/>
        </p:nvSpPr>
        <p:spPr bwMode="auto">
          <a:xfrm>
            <a:off x="6731001" y="4937523"/>
            <a:ext cx="24272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i="1">
                <a:solidFill>
                  <a:schemeClr val="accent2"/>
                </a:solidFill>
              </a:rPr>
              <a:t>Hypertension</a:t>
            </a:r>
            <a:r>
              <a:rPr lang="fr-FR" sz="1200" b="1">
                <a:solidFill>
                  <a:schemeClr val="accent2"/>
                </a:solidFill>
              </a:rPr>
              <a:t>. 2009;53:128-134</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6" y="1453753"/>
            <a:ext cx="80930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74682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37"/>
          <p:cNvSpPr>
            <a:spLocks noGrp="1" noChangeArrowheads="1"/>
          </p:cNvSpPr>
          <p:nvPr>
            <p:ph type="title" idx="4294967295"/>
          </p:nvPr>
        </p:nvSpPr>
        <p:spPr>
          <a:xfrm>
            <a:off x="0" y="160735"/>
            <a:ext cx="9144000" cy="857250"/>
          </a:xfrm>
        </p:spPr>
        <p:txBody>
          <a:bodyPr>
            <a:normAutofit fontScale="90000"/>
          </a:bodyPr>
          <a:lstStyle/>
          <a:p>
            <a:pPr eaLnBrk="1" hangingPunct="1"/>
            <a:r>
              <a:rPr lang="sv-SE" sz="2300" smtClean="0">
                <a:solidFill>
                  <a:srgbClr val="003064"/>
                </a:solidFill>
              </a:rPr>
              <a:t>Bénéfices cardiovasculaires</a:t>
            </a:r>
            <a:br>
              <a:rPr lang="sv-SE" sz="2300" smtClean="0">
                <a:solidFill>
                  <a:srgbClr val="003064"/>
                </a:solidFill>
              </a:rPr>
            </a:br>
            <a:r>
              <a:rPr lang="sv-SE" sz="2300" smtClean="0">
                <a:solidFill>
                  <a:srgbClr val="003064"/>
                </a:solidFill>
              </a:rPr>
              <a:t>du traitement antihypertenseur :</a:t>
            </a:r>
            <a:br>
              <a:rPr lang="sv-SE" sz="2300" smtClean="0">
                <a:solidFill>
                  <a:srgbClr val="003064"/>
                </a:solidFill>
              </a:rPr>
            </a:br>
            <a:r>
              <a:rPr lang="sv-SE" sz="2100" smtClean="0">
                <a:solidFill>
                  <a:srgbClr val="405A88"/>
                </a:solidFill>
              </a:rPr>
              <a:t>résultats des méta-analyses</a:t>
            </a:r>
          </a:p>
        </p:txBody>
      </p:sp>
      <p:pic>
        <p:nvPicPr>
          <p:cNvPr id="31747" name="Picture 35" descr="1-0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1" y="1285875"/>
            <a:ext cx="8005763" cy="350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
          <p:cNvSpPr>
            <a:spLocks noChangeArrowheads="1"/>
          </p:cNvSpPr>
          <p:nvPr/>
        </p:nvSpPr>
        <p:spPr bwMode="gray">
          <a:xfrm>
            <a:off x="152400" y="4758779"/>
            <a:ext cx="8763000" cy="384721"/>
          </a:xfrm>
          <a:prstGeom prst="rect">
            <a:avLst/>
          </a:prstGeom>
          <a:noFill/>
          <a:ln w="28575">
            <a:noFill/>
            <a:miter lim="800000"/>
            <a:headEnd/>
            <a:tailEnd/>
          </a:ln>
        </p:spPr>
        <p:txBody>
          <a:bodyPr anchor="b">
            <a:spAutoFit/>
          </a:bodyPr>
          <a:lstStyle/>
          <a:p>
            <a:pPr marL="3829050" lvl="8" indent="-171450" algn="r" defTabSz="1208088">
              <a:lnSpc>
                <a:spcPct val="80000"/>
              </a:lnSpc>
              <a:spcBef>
                <a:spcPct val="15000"/>
              </a:spcBef>
              <a:spcAft>
                <a:spcPct val="15000"/>
              </a:spcAft>
              <a:buFontTx/>
              <a:buAutoNum type="arabicPeriod"/>
              <a:defRPr/>
            </a:pPr>
            <a:r>
              <a:rPr lang="en-GB" sz="1000" i="1" dirty="0" err="1">
                <a:solidFill>
                  <a:srgbClr val="2D2D8A">
                    <a:lumMod val="50000"/>
                  </a:srgbClr>
                </a:solidFill>
                <a:latin typeface="Arial"/>
                <a:cs typeface="Arial" charset="0"/>
              </a:rPr>
              <a:t>MacMahon</a:t>
            </a:r>
            <a:r>
              <a:rPr lang="en-GB" sz="1000" i="1" dirty="0">
                <a:solidFill>
                  <a:srgbClr val="2D2D8A">
                    <a:lumMod val="50000"/>
                  </a:srgbClr>
                </a:solidFill>
                <a:latin typeface="Arial"/>
                <a:cs typeface="Arial" charset="0"/>
              </a:rPr>
              <a:t> S, Rodgers A. J </a:t>
            </a:r>
            <a:r>
              <a:rPr lang="en-GB" sz="1000" i="1" dirty="0" err="1">
                <a:solidFill>
                  <a:srgbClr val="2D2D8A">
                    <a:lumMod val="50000"/>
                  </a:srgbClr>
                </a:solidFill>
                <a:latin typeface="Arial"/>
                <a:cs typeface="Arial" charset="0"/>
              </a:rPr>
              <a:t>Vasc</a:t>
            </a:r>
            <a:r>
              <a:rPr lang="en-GB" sz="1000" i="1" dirty="0">
                <a:solidFill>
                  <a:srgbClr val="2D2D8A">
                    <a:lumMod val="50000"/>
                  </a:srgbClr>
                </a:solidFill>
                <a:latin typeface="Arial"/>
                <a:cs typeface="Arial" charset="0"/>
              </a:rPr>
              <a:t> Med </a:t>
            </a:r>
            <a:r>
              <a:rPr lang="en-GB" sz="1000" i="1" dirty="0" err="1">
                <a:solidFill>
                  <a:srgbClr val="2D2D8A">
                    <a:lumMod val="50000"/>
                  </a:srgbClr>
                </a:solidFill>
                <a:latin typeface="Arial"/>
                <a:cs typeface="Arial" charset="0"/>
              </a:rPr>
              <a:t>Biol</a:t>
            </a:r>
            <a:r>
              <a:rPr lang="en-GB" sz="1000" i="1" dirty="0">
                <a:solidFill>
                  <a:srgbClr val="2D2D8A">
                    <a:lumMod val="50000"/>
                  </a:srgbClr>
                </a:solidFill>
                <a:latin typeface="Arial"/>
                <a:cs typeface="Arial" charset="0"/>
              </a:rPr>
              <a:t> 1993; 4: 265–271</a:t>
            </a:r>
            <a:r>
              <a:rPr lang="en-GB" sz="1000" i="1" dirty="0">
                <a:solidFill>
                  <a:srgbClr val="2D2D8A">
                    <a:lumMod val="50000"/>
                  </a:srgbClr>
                </a:solidFill>
                <a:latin typeface="Arial"/>
                <a:cs typeface="+mn-cs"/>
              </a:rPr>
              <a:t>.</a:t>
            </a:r>
          </a:p>
          <a:p>
            <a:pPr marL="171450" indent="-171450" algn="r" defTabSz="1208088">
              <a:lnSpc>
                <a:spcPct val="80000"/>
              </a:lnSpc>
              <a:spcBef>
                <a:spcPct val="15000"/>
              </a:spcBef>
              <a:spcAft>
                <a:spcPct val="15000"/>
              </a:spcAft>
              <a:buFontTx/>
              <a:buAutoNum type="arabicPeriod"/>
              <a:defRPr/>
            </a:pPr>
            <a:r>
              <a:rPr lang="en-GB" sz="1000" i="1" dirty="0">
                <a:solidFill>
                  <a:srgbClr val="2D2D8A">
                    <a:lumMod val="50000"/>
                  </a:srgbClr>
                </a:solidFill>
                <a:latin typeface="Arial"/>
                <a:cs typeface="Arial" charset="0"/>
              </a:rPr>
              <a:t>Moser M, Herbert PR. J Am </a:t>
            </a:r>
            <a:r>
              <a:rPr lang="en-GB" sz="1000" i="1" dirty="0" err="1">
                <a:solidFill>
                  <a:srgbClr val="2D2D8A">
                    <a:lumMod val="50000"/>
                  </a:srgbClr>
                </a:solidFill>
                <a:latin typeface="Arial"/>
                <a:cs typeface="Arial" charset="0"/>
              </a:rPr>
              <a:t>Coll</a:t>
            </a:r>
            <a:r>
              <a:rPr lang="en-GB" sz="1000" i="1" dirty="0">
                <a:solidFill>
                  <a:srgbClr val="2D2D8A">
                    <a:lumMod val="50000"/>
                  </a:srgbClr>
                </a:solidFill>
                <a:latin typeface="Arial"/>
                <a:cs typeface="Arial" charset="0"/>
              </a:rPr>
              <a:t> </a:t>
            </a:r>
            <a:r>
              <a:rPr lang="en-GB" sz="1000" i="1" dirty="0" err="1">
                <a:solidFill>
                  <a:srgbClr val="2D2D8A">
                    <a:lumMod val="50000"/>
                  </a:srgbClr>
                </a:solidFill>
                <a:latin typeface="Arial"/>
                <a:cs typeface="Arial" charset="0"/>
              </a:rPr>
              <a:t>Cardiol</a:t>
            </a:r>
            <a:r>
              <a:rPr lang="en-GB" sz="1000" i="1" dirty="0">
                <a:solidFill>
                  <a:srgbClr val="2D2D8A">
                    <a:lumMod val="50000"/>
                  </a:srgbClr>
                </a:solidFill>
                <a:latin typeface="Arial"/>
                <a:cs typeface="Arial" charset="0"/>
              </a:rPr>
              <a:t> 1996; 27(5): 1214–1218</a:t>
            </a:r>
            <a:r>
              <a:rPr lang="en-GB" sz="1000" i="1" dirty="0">
                <a:solidFill>
                  <a:srgbClr val="2D2D8A">
                    <a:lumMod val="50000"/>
                  </a:srgbClr>
                </a:solidFill>
                <a:latin typeface="Arial"/>
                <a:cs typeface="+mn-cs"/>
              </a:rPr>
              <a:t>.</a:t>
            </a:r>
          </a:p>
        </p:txBody>
      </p:sp>
      <p:sp>
        <p:nvSpPr>
          <p:cNvPr id="31749" name="ZoneTexte 4"/>
          <p:cNvSpPr txBox="1">
            <a:spLocks noChangeArrowheads="1"/>
          </p:cNvSpPr>
          <p:nvPr/>
        </p:nvSpPr>
        <p:spPr bwMode="auto">
          <a:xfrm>
            <a:off x="3643313" y="1339454"/>
            <a:ext cx="989012"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fr-FR" sz="1600" b="1">
                <a:solidFill>
                  <a:srgbClr val="000000"/>
                </a:solidFill>
                <a:ea typeface="ＭＳ Ｐゴシック" pitchFamily="34" charset="-128"/>
                <a:cs typeface="Times New Roman" pitchFamily="18" charset="0"/>
              </a:rPr>
              <a:t>IDM fatal</a:t>
            </a:r>
          </a:p>
        </p:txBody>
      </p:sp>
      <p:sp>
        <p:nvSpPr>
          <p:cNvPr id="31750" name="ZoneTexte 5"/>
          <p:cNvSpPr txBox="1">
            <a:spLocks noChangeArrowheads="1"/>
          </p:cNvSpPr>
          <p:nvPr/>
        </p:nvSpPr>
        <p:spPr bwMode="auto">
          <a:xfrm>
            <a:off x="7154863" y="1339454"/>
            <a:ext cx="989012"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fr-FR" sz="1600" b="1">
                <a:solidFill>
                  <a:srgbClr val="000000"/>
                </a:solidFill>
                <a:ea typeface="ＭＳ Ｐゴシック" pitchFamily="34" charset="-128"/>
                <a:cs typeface="Times New Roman" pitchFamily="18" charset="0"/>
              </a:rPr>
              <a:t>IC</a:t>
            </a:r>
          </a:p>
        </p:txBody>
      </p:sp>
    </p:spTree>
    <p:extLst>
      <p:ext uri="{BB962C8B-B14F-4D97-AF65-F5344CB8AC3E}">
        <p14:creationId xmlns:p14="http://schemas.microsoft.com/office/powerpoint/2010/main" val="77782783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598" t="18463" r="40381" b="25788"/>
          <a:stretch/>
        </p:blipFill>
        <p:spPr>
          <a:xfrm>
            <a:off x="1" y="0"/>
            <a:ext cx="9143999" cy="5143500"/>
          </a:xfrm>
        </p:spPr>
      </p:pic>
    </p:spTree>
    <p:extLst>
      <p:ext uri="{BB962C8B-B14F-4D97-AF65-F5344CB8AC3E}">
        <p14:creationId xmlns:p14="http://schemas.microsoft.com/office/powerpoint/2010/main" val="1089329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516" t="18758" r="38391" b="18414"/>
          <a:stretch/>
        </p:blipFill>
        <p:spPr>
          <a:xfrm>
            <a:off x="0" y="0"/>
            <a:ext cx="9144000" cy="5143500"/>
          </a:xfrm>
        </p:spPr>
      </p:pic>
    </p:spTree>
    <p:extLst>
      <p:ext uri="{BB962C8B-B14F-4D97-AF65-F5344CB8AC3E}">
        <p14:creationId xmlns:p14="http://schemas.microsoft.com/office/powerpoint/2010/main" val="2333128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ladwellt\AppData\Local\Microsoft\Windows\Temporary Internet Files\Content.IE5\FT51BMJ9\MC900438743[1].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988" y="0"/>
            <a:ext cx="103188" cy="51435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6988" y="0"/>
            <a:ext cx="9170988" cy="1143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6988" y="5029200"/>
            <a:ext cx="9170988" cy="1143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40814" y="0"/>
            <a:ext cx="103187" cy="51435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46435"/>
            <a:ext cx="8229600" cy="491728"/>
          </a:xfrm>
        </p:spPr>
        <p:txBody>
          <a:bodyPr>
            <a:normAutofit fontScale="90000"/>
          </a:bodyPr>
          <a:lstStyle/>
          <a:p>
            <a:pPr>
              <a:defRPr/>
            </a:pPr>
            <a:r>
              <a:rPr lang="en-US" b="1" dirty="0" smtClean="0">
                <a:cs typeface="Times New Roman" panose="02020603050405020304" pitchFamily="18" charset="0"/>
              </a:rPr>
              <a:t>JNC-7 Compelling Indications</a:t>
            </a:r>
            <a:endParaRPr lang="en-US" dirty="0"/>
          </a:p>
        </p:txBody>
      </p:sp>
      <p:pic>
        <p:nvPicPr>
          <p:cNvPr id="54280" name="Picture 2" descr="H:\Documents\Husson\MPA\Fall 2014 Convention\JNC8 presentation\JNC7 compelling indications 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28700"/>
            <a:ext cx="7391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Box 2"/>
          <p:cNvSpPr txBox="1">
            <a:spLocks noChangeArrowheads="1"/>
          </p:cNvSpPr>
          <p:nvPr/>
        </p:nvSpPr>
        <p:spPr bwMode="auto">
          <a:xfrm>
            <a:off x="1295400" y="4686301"/>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1400"/>
              <a:t>Chobanian AV et al. </a:t>
            </a:r>
            <a:r>
              <a:rPr lang="en-US" sz="1400" i="1"/>
              <a:t>JAMA</a:t>
            </a:r>
            <a:r>
              <a:rPr lang="en-US" sz="1400"/>
              <a:t> 2003;289:2560-72.</a:t>
            </a:r>
          </a:p>
        </p:txBody>
      </p:sp>
    </p:spTree>
    <p:extLst>
      <p:ext uri="{BB962C8B-B14F-4D97-AF65-F5344CB8AC3E}">
        <p14:creationId xmlns:p14="http://schemas.microsoft.com/office/powerpoint/2010/main" val="2584036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341" t="24363" r="40049" b="22544"/>
          <a:stretch/>
        </p:blipFill>
        <p:spPr>
          <a:xfrm>
            <a:off x="0" y="0"/>
            <a:ext cx="9144000" cy="5143500"/>
          </a:xfrm>
        </p:spPr>
      </p:pic>
    </p:spTree>
    <p:extLst>
      <p:ext uri="{BB962C8B-B14F-4D97-AF65-F5344CB8AC3E}">
        <p14:creationId xmlns:p14="http://schemas.microsoft.com/office/powerpoint/2010/main" val="675817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RF_ESC_2013 ESH_ESC ARTERIAL HYPERTENSION for web.007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492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t> </a:t>
            </a:r>
            <a:r>
              <a:rPr lang="fr-FR" b="1" i="1" dirty="0"/>
              <a:t>Complications rénales</a:t>
            </a:r>
            <a:br>
              <a:rPr lang="fr-FR" b="1" i="1" dirty="0"/>
            </a:br>
            <a:endParaRPr lang="fr-FR" dirty="0"/>
          </a:p>
        </p:txBody>
      </p:sp>
      <p:sp>
        <p:nvSpPr>
          <p:cNvPr id="3" name="Espace réservé du contenu 2"/>
          <p:cNvSpPr>
            <a:spLocks noGrp="1"/>
          </p:cNvSpPr>
          <p:nvPr>
            <p:ph idx="1"/>
          </p:nvPr>
        </p:nvSpPr>
        <p:spPr/>
        <p:txBody>
          <a:bodyPr>
            <a:normAutofit lnSpcReduction="10000"/>
          </a:bodyPr>
          <a:lstStyle/>
          <a:p>
            <a:r>
              <a:rPr lang="fr-FR" sz="3800" b="1" dirty="0" smtClean="0">
                <a:solidFill>
                  <a:srgbClr val="FF0000"/>
                </a:solidFill>
              </a:rPr>
              <a:t>Néphropathie vasculaire:</a:t>
            </a:r>
            <a:endParaRPr lang="fr-FR" dirty="0"/>
          </a:p>
          <a:p>
            <a:r>
              <a:rPr lang="fr-FR" dirty="0"/>
              <a:t>La </a:t>
            </a:r>
            <a:r>
              <a:rPr lang="fr-FR" dirty="0" err="1"/>
              <a:t>nephro-angiosclerose</a:t>
            </a:r>
            <a:r>
              <a:rPr lang="fr-FR" dirty="0"/>
              <a:t> peut </a:t>
            </a:r>
            <a:r>
              <a:rPr lang="fr-FR" dirty="0" smtClean="0"/>
              <a:t>évoluer </a:t>
            </a:r>
            <a:r>
              <a:rPr lang="fr-FR" dirty="0"/>
              <a:t>vers l’insuffisance </a:t>
            </a:r>
            <a:r>
              <a:rPr lang="fr-FR" dirty="0" smtClean="0"/>
              <a:t>rénale  qui </a:t>
            </a:r>
            <a:r>
              <a:rPr lang="fr-FR" dirty="0"/>
              <a:t>a son tour aggrave l’HTA. </a:t>
            </a:r>
            <a:endParaRPr lang="fr-FR" dirty="0" smtClean="0"/>
          </a:p>
          <a:p>
            <a:r>
              <a:rPr lang="fr-FR" dirty="0" smtClean="0"/>
              <a:t>Un </a:t>
            </a:r>
            <a:r>
              <a:rPr lang="fr-FR" dirty="0"/>
              <a:t>signe </a:t>
            </a:r>
            <a:r>
              <a:rPr lang="fr-FR" dirty="0" smtClean="0"/>
              <a:t>précoce </a:t>
            </a:r>
            <a:r>
              <a:rPr lang="fr-FR" dirty="0"/>
              <a:t>est l’apparition d’une micro-albuminurie </a:t>
            </a:r>
            <a:r>
              <a:rPr lang="fr-FR" dirty="0" smtClean="0"/>
              <a:t>(&gt; 30 </a:t>
            </a:r>
            <a:r>
              <a:rPr lang="fr-FR" dirty="0"/>
              <a:t>mg/24 h).</a:t>
            </a:r>
          </a:p>
          <a:p>
            <a:pPr marL="0" indent="0">
              <a:buNone/>
            </a:pPr>
            <a:endParaRPr lang="fr-FR" dirty="0"/>
          </a:p>
          <a:p>
            <a:r>
              <a:rPr lang="fr-FR" dirty="0" smtClean="0"/>
              <a:t>Une </a:t>
            </a:r>
            <a:r>
              <a:rPr lang="fr-FR" dirty="0"/>
              <a:t>insuffisance </a:t>
            </a:r>
            <a:r>
              <a:rPr lang="fr-FR" dirty="0" smtClean="0"/>
              <a:t>rénale </a:t>
            </a:r>
            <a:r>
              <a:rPr lang="fr-FR" dirty="0"/>
              <a:t>aigue ou rapide </a:t>
            </a:r>
            <a:r>
              <a:rPr lang="fr-FR" dirty="0" smtClean="0"/>
              <a:t>sévère </a:t>
            </a:r>
            <a:r>
              <a:rPr lang="fr-FR" dirty="0"/>
              <a:t>peut se voir </a:t>
            </a:r>
            <a:r>
              <a:rPr lang="fr-FR" dirty="0" smtClean="0"/>
              <a:t>après </a:t>
            </a:r>
            <a:r>
              <a:rPr lang="fr-FR" dirty="0"/>
              <a:t>prescription d’un IEC </a:t>
            </a:r>
            <a:r>
              <a:rPr lang="fr-FR" dirty="0" smtClean="0"/>
              <a:t>en rapport avec  </a:t>
            </a:r>
            <a:r>
              <a:rPr lang="fr-FR" dirty="0"/>
              <a:t>une </a:t>
            </a:r>
            <a:r>
              <a:rPr lang="fr-FR" dirty="0" smtClean="0"/>
              <a:t>sténose </a:t>
            </a:r>
            <a:r>
              <a:rPr lang="fr-FR" dirty="0"/>
              <a:t>de l’</a:t>
            </a:r>
            <a:r>
              <a:rPr lang="fr-FR" dirty="0" err="1"/>
              <a:t>artere</a:t>
            </a:r>
            <a:r>
              <a:rPr lang="fr-FR" dirty="0"/>
              <a:t> </a:t>
            </a:r>
            <a:r>
              <a:rPr lang="fr-FR" dirty="0" smtClean="0"/>
              <a:t>rénale.</a:t>
            </a:r>
            <a:endParaRPr lang="fr-FR" dirty="0"/>
          </a:p>
        </p:txBody>
      </p:sp>
    </p:spTree>
    <p:extLst>
      <p:ext uri="{BB962C8B-B14F-4D97-AF65-F5344CB8AC3E}">
        <p14:creationId xmlns:p14="http://schemas.microsoft.com/office/powerpoint/2010/main" val="1476350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533400" y="1275606"/>
            <a:ext cx="8229600" cy="3696444"/>
          </a:xfrm>
          <a:solidFill>
            <a:schemeClr val="bg1"/>
          </a:solidFill>
          <a:ln>
            <a:solidFill>
              <a:srgbClr val="FF0000"/>
            </a:solidFill>
            <a:miter lim="800000"/>
            <a:headEnd/>
            <a:tailEnd/>
          </a:ln>
        </p:spPr>
        <p:txBody>
          <a:bodyPr>
            <a:noAutofit/>
          </a:bodyPr>
          <a:lstStyle/>
          <a:p>
            <a:pPr>
              <a:lnSpc>
                <a:spcPct val="90000"/>
              </a:lnSpc>
            </a:pPr>
            <a:r>
              <a:rPr lang="fr-FR" sz="1800" dirty="0">
                <a:solidFill>
                  <a:srgbClr val="008000"/>
                </a:solidFill>
              </a:rPr>
              <a:t>RENAAL: </a:t>
            </a:r>
            <a:r>
              <a:rPr lang="fr-FR" sz="1800" dirty="0"/>
              <a:t>le </a:t>
            </a:r>
            <a:r>
              <a:rPr lang="fr-FR" sz="1800" dirty="0" err="1">
                <a:solidFill>
                  <a:srgbClr val="006600"/>
                </a:solidFill>
              </a:rPr>
              <a:t>losartan</a:t>
            </a:r>
            <a:r>
              <a:rPr lang="fr-FR" sz="1800" dirty="0"/>
              <a:t> à 50mg/j vs/ contrôle, chez l’hypertendu diabétique 2 :</a:t>
            </a:r>
          </a:p>
          <a:p>
            <a:pPr lvl="1">
              <a:lnSpc>
                <a:spcPct val="90000"/>
              </a:lnSpc>
            </a:pPr>
            <a:r>
              <a:rPr lang="fr-FR" sz="1800" dirty="0">
                <a:solidFill>
                  <a:srgbClr val="FF0000"/>
                </a:solidFill>
              </a:rPr>
              <a:t>ralentit la</a:t>
            </a:r>
            <a:r>
              <a:rPr lang="fr-FR" sz="1800" dirty="0">
                <a:solidFill>
                  <a:srgbClr val="008000"/>
                </a:solidFill>
              </a:rPr>
              <a:t> </a:t>
            </a:r>
            <a:r>
              <a:rPr lang="fr-FR" sz="1800" dirty="0">
                <a:solidFill>
                  <a:srgbClr val="FF0000"/>
                </a:solidFill>
              </a:rPr>
              <a:t>progression de la néphropathie due au Diabète. </a:t>
            </a:r>
            <a:endParaRPr lang="fr-FR" sz="1800" dirty="0"/>
          </a:p>
          <a:p>
            <a:pPr lvl="1">
              <a:lnSpc>
                <a:spcPct val="90000"/>
              </a:lnSpc>
            </a:pPr>
            <a:r>
              <a:rPr lang="fr-FR" sz="1800" dirty="0">
                <a:solidFill>
                  <a:srgbClr val="FF0000"/>
                </a:solidFill>
              </a:rPr>
              <a:t> réduit le risque relatif d’évolution vers l’insuffisance rénale terminale.</a:t>
            </a:r>
          </a:p>
          <a:p>
            <a:pPr>
              <a:lnSpc>
                <a:spcPct val="90000"/>
              </a:lnSpc>
            </a:pPr>
            <a:r>
              <a:rPr lang="fr-FR" sz="1800" dirty="0">
                <a:solidFill>
                  <a:srgbClr val="0000FF"/>
                </a:solidFill>
              </a:rPr>
              <a:t>IRMA2</a:t>
            </a:r>
            <a:r>
              <a:rPr lang="fr-FR" sz="1800" dirty="0"/>
              <a:t>: l’</a:t>
            </a:r>
            <a:r>
              <a:rPr lang="fr-FR" sz="1800" dirty="0" err="1">
                <a:solidFill>
                  <a:srgbClr val="0000FF"/>
                </a:solidFill>
              </a:rPr>
              <a:t>irbésartan</a:t>
            </a:r>
            <a:r>
              <a:rPr lang="fr-FR" sz="1800" dirty="0"/>
              <a:t> à 150 et à 300mg/j vs/ contrôle, chez l’hypertendu diabétique 2, avec </a:t>
            </a:r>
            <a:r>
              <a:rPr lang="fr-FR" sz="1800" dirty="0" err="1"/>
              <a:t>microalbuminurie</a:t>
            </a:r>
            <a:r>
              <a:rPr lang="fr-FR" sz="1800" dirty="0">
                <a:solidFill>
                  <a:srgbClr val="008000"/>
                </a:solidFill>
              </a:rPr>
              <a:t> </a:t>
            </a:r>
            <a:r>
              <a:rPr lang="fr-FR" sz="1800" dirty="0"/>
              <a:t>:</a:t>
            </a:r>
          </a:p>
          <a:p>
            <a:pPr lvl="1">
              <a:lnSpc>
                <a:spcPct val="90000"/>
              </a:lnSpc>
            </a:pPr>
            <a:r>
              <a:rPr lang="fr-FR" sz="1800" dirty="0">
                <a:solidFill>
                  <a:srgbClr val="FF0000"/>
                </a:solidFill>
              </a:rPr>
              <a:t> réduit le risque relatif d’évolution vers la néphropathie diabétique avérée</a:t>
            </a:r>
            <a:r>
              <a:rPr lang="fr-FR" sz="1800" dirty="0"/>
              <a:t> (avec albuminurie significative).</a:t>
            </a:r>
          </a:p>
          <a:p>
            <a:pPr>
              <a:lnSpc>
                <a:spcPct val="90000"/>
              </a:lnSpc>
            </a:pPr>
            <a:r>
              <a:rPr lang="fr-FR" sz="1800" dirty="0">
                <a:solidFill>
                  <a:srgbClr val="0000FF"/>
                </a:solidFill>
              </a:rPr>
              <a:t>IDNT</a:t>
            </a:r>
            <a:r>
              <a:rPr lang="fr-FR" sz="1800" dirty="0"/>
              <a:t>: l’</a:t>
            </a:r>
            <a:r>
              <a:rPr lang="fr-FR" sz="1800" dirty="0" err="1">
                <a:solidFill>
                  <a:srgbClr val="0000FF"/>
                </a:solidFill>
              </a:rPr>
              <a:t>irbésartan</a:t>
            </a:r>
            <a:r>
              <a:rPr lang="fr-FR" sz="1800" dirty="0"/>
              <a:t> à 300mg/j, vs/ Amlodipine10mg/j ou vs/ contrôle, à diminution de TA équivalente:</a:t>
            </a:r>
          </a:p>
          <a:p>
            <a:pPr lvl="1">
              <a:lnSpc>
                <a:spcPct val="90000"/>
              </a:lnSpc>
            </a:pPr>
            <a:r>
              <a:rPr lang="fr-FR" sz="1800" dirty="0">
                <a:solidFill>
                  <a:srgbClr val="FF0000"/>
                </a:solidFill>
              </a:rPr>
              <a:t>ralentit la</a:t>
            </a:r>
            <a:r>
              <a:rPr lang="fr-FR" sz="1800" dirty="0">
                <a:solidFill>
                  <a:srgbClr val="008000"/>
                </a:solidFill>
              </a:rPr>
              <a:t> </a:t>
            </a:r>
            <a:r>
              <a:rPr lang="fr-FR" sz="1800" dirty="0">
                <a:solidFill>
                  <a:srgbClr val="FF0000"/>
                </a:solidFill>
              </a:rPr>
              <a:t>progression de la néphropathie due au Diabète. </a:t>
            </a:r>
            <a:endParaRPr lang="fr-FR" sz="1800" dirty="0"/>
          </a:p>
          <a:p>
            <a:pPr lvl="1">
              <a:lnSpc>
                <a:spcPct val="90000"/>
              </a:lnSpc>
            </a:pPr>
            <a:r>
              <a:rPr lang="fr-FR" sz="1800" dirty="0">
                <a:solidFill>
                  <a:srgbClr val="FF0000"/>
                </a:solidFill>
              </a:rPr>
              <a:t> réduit le risque relatif d’évolution vers l’insuffisance terminale.</a:t>
            </a:r>
          </a:p>
          <a:p>
            <a:pPr lvl="1">
              <a:lnSpc>
                <a:spcPct val="90000"/>
              </a:lnSpc>
            </a:pPr>
            <a:r>
              <a:rPr lang="fr-FR" sz="1800" dirty="0"/>
              <a:t>Bonne tolérance de l’</a:t>
            </a:r>
            <a:r>
              <a:rPr lang="fr-FR" sz="1800" dirty="0" err="1"/>
              <a:t>irbésartan</a:t>
            </a:r>
            <a:r>
              <a:rPr lang="fr-FR" sz="1800" dirty="0"/>
              <a:t> y compris à 300mg/j</a:t>
            </a:r>
          </a:p>
        </p:txBody>
      </p:sp>
      <p:sp>
        <p:nvSpPr>
          <p:cNvPr id="26628" name="Rectangle 4"/>
          <p:cNvSpPr>
            <a:spLocks noGrp="1" noChangeArrowheads="1"/>
          </p:cNvSpPr>
          <p:nvPr>
            <p:ph type="title"/>
          </p:nvPr>
        </p:nvSpPr>
        <p:spPr>
          <a:xfrm>
            <a:off x="914400" y="400050"/>
            <a:ext cx="7772400" cy="857250"/>
          </a:xfrm>
          <a:solidFill>
            <a:srgbClr val="FFEBEB"/>
          </a:solidFill>
          <a:ln>
            <a:solidFill>
              <a:srgbClr val="FF0000"/>
            </a:solidFill>
            <a:miter lim="800000"/>
            <a:headEnd/>
            <a:tailEnd/>
          </a:ln>
        </p:spPr>
        <p:txBody>
          <a:bodyPr>
            <a:normAutofit fontScale="90000"/>
          </a:bodyPr>
          <a:lstStyle/>
          <a:p>
            <a:r>
              <a:rPr lang="fr-FR" sz="3600"/>
              <a:t>HTA et Néphropathie due au </a:t>
            </a:r>
            <a:r>
              <a:rPr lang="fr-FR" sz="3600">
                <a:solidFill>
                  <a:srgbClr val="FF0066"/>
                </a:solidFill>
              </a:rPr>
              <a:t>diabète</a:t>
            </a:r>
            <a:r>
              <a:rPr lang="fr-FR" sz="3600"/>
              <a:t>: </a:t>
            </a:r>
            <a:r>
              <a:rPr lang="fr-FR" sz="2800"/>
              <a:t/>
            </a:r>
            <a:br>
              <a:rPr lang="fr-FR" sz="2800"/>
            </a:br>
            <a:r>
              <a:rPr lang="fr-FR" sz="2800"/>
              <a:t>Conclusions des principales études</a:t>
            </a:r>
          </a:p>
        </p:txBody>
      </p:sp>
    </p:spTree>
    <p:extLst>
      <p:ext uri="{BB962C8B-B14F-4D97-AF65-F5344CB8AC3E}">
        <p14:creationId xmlns:p14="http://schemas.microsoft.com/office/powerpoint/2010/main" val="146811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847" t="9319" r="38558" b="26969"/>
          <a:stretch/>
        </p:blipFill>
        <p:spPr>
          <a:xfrm>
            <a:off x="0" y="0"/>
            <a:ext cx="9252520" cy="5143500"/>
          </a:xfrm>
        </p:spPr>
      </p:pic>
    </p:spTree>
    <p:extLst>
      <p:ext uri="{BB962C8B-B14F-4D97-AF65-F5344CB8AC3E}">
        <p14:creationId xmlns:p14="http://schemas.microsoft.com/office/powerpoint/2010/main" val="4047429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descr="RF_ESC_2013 ESH_ESC ARTERIAL HYPERTENSION for web.008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000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815667"/>
            <a:ext cx="4824536" cy="1323439"/>
          </a:xfrm>
          <a:prstGeom prst="rect">
            <a:avLst/>
          </a:prstGeom>
          <a:noFill/>
        </p:spPr>
        <p:txBody>
          <a:bodyPr wrap="square" rtlCol="0">
            <a:spAutoFit/>
          </a:bodyPr>
          <a:lstStyle/>
          <a:p>
            <a:pPr algn="ctr"/>
            <a:r>
              <a:rPr lang="fr-FR" sz="8000" b="1" dirty="0" smtClean="0">
                <a:solidFill>
                  <a:srgbClr val="C00000"/>
                </a:solidFill>
              </a:rPr>
              <a:t>MERCI</a:t>
            </a:r>
            <a:endParaRPr lang="fr-FR" sz="8000" b="1" dirty="0">
              <a:solidFill>
                <a:srgbClr val="C00000"/>
              </a:solidFill>
            </a:endParaRPr>
          </a:p>
        </p:txBody>
      </p:sp>
    </p:spTree>
    <p:extLst>
      <p:ext uri="{BB962C8B-B14F-4D97-AF65-F5344CB8AC3E}">
        <p14:creationId xmlns:p14="http://schemas.microsoft.com/office/powerpoint/2010/main" val="19299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515" t="7845" r="38889" b="27263"/>
          <a:stretch/>
        </p:blipFill>
        <p:spPr>
          <a:xfrm>
            <a:off x="0" y="303498"/>
            <a:ext cx="9144000" cy="4840002"/>
          </a:xfrm>
        </p:spPr>
      </p:pic>
    </p:spTree>
    <p:extLst>
      <p:ext uri="{BB962C8B-B14F-4D97-AF65-F5344CB8AC3E}">
        <p14:creationId xmlns:p14="http://schemas.microsoft.com/office/powerpoint/2010/main" val="299832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388" r="12686"/>
          <a:stretch/>
        </p:blipFill>
        <p:spPr>
          <a:xfrm>
            <a:off x="1" y="0"/>
            <a:ext cx="9143999" cy="5143500"/>
          </a:xfrm>
        </p:spPr>
      </p:pic>
    </p:spTree>
    <p:extLst>
      <p:ext uri="{BB962C8B-B14F-4D97-AF65-F5344CB8AC3E}">
        <p14:creationId xmlns:p14="http://schemas.microsoft.com/office/powerpoint/2010/main" val="1397499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COMPLICATIONS NEUROSENSOREILLES</a:t>
            </a:r>
            <a:endParaRPr lang="fr-FR" sz="2800" b="1" dirty="0"/>
          </a:p>
        </p:txBody>
      </p:sp>
      <p:sp>
        <p:nvSpPr>
          <p:cNvPr id="3" name="Espace réservé du contenu 2"/>
          <p:cNvSpPr>
            <a:spLocks noGrp="1"/>
          </p:cNvSpPr>
          <p:nvPr>
            <p:ph idx="1"/>
          </p:nvPr>
        </p:nvSpPr>
        <p:spPr>
          <a:xfrm>
            <a:off x="611560" y="1221600"/>
            <a:ext cx="8229600" cy="3394472"/>
          </a:xfrm>
        </p:spPr>
        <p:txBody>
          <a:bodyPr>
            <a:noAutofit/>
          </a:bodyPr>
          <a:lstStyle/>
          <a:p>
            <a:pPr marL="0" indent="0">
              <a:buNone/>
            </a:pPr>
            <a:endParaRPr lang="fr-FR" sz="1400" b="1" i="1" dirty="0"/>
          </a:p>
          <a:p>
            <a:pPr marL="0" indent="0">
              <a:buNone/>
            </a:pPr>
            <a:r>
              <a:rPr lang="fr-FR" sz="1400" b="1" dirty="0">
                <a:solidFill>
                  <a:srgbClr val="FF0000"/>
                </a:solidFill>
              </a:rPr>
              <a:t>- Accident </a:t>
            </a:r>
            <a:r>
              <a:rPr lang="fr-FR" sz="1400" b="1" dirty="0" err="1">
                <a:solidFill>
                  <a:srgbClr val="FF0000"/>
                </a:solidFill>
              </a:rPr>
              <a:t>ischemique</a:t>
            </a:r>
            <a:r>
              <a:rPr lang="fr-FR" sz="1400" b="1" dirty="0">
                <a:solidFill>
                  <a:srgbClr val="FF0000"/>
                </a:solidFill>
              </a:rPr>
              <a:t> :</a:t>
            </a:r>
          </a:p>
          <a:p>
            <a:pPr marL="0" indent="0">
              <a:buNone/>
            </a:pPr>
            <a:r>
              <a:rPr lang="fr-FR" sz="1400" dirty="0" smtClean="0"/>
              <a:t> ● </a:t>
            </a:r>
            <a:r>
              <a:rPr lang="fr-FR" sz="1400" dirty="0"/>
              <a:t>transitoire </a:t>
            </a:r>
          </a:p>
          <a:p>
            <a:pPr marL="0" indent="0">
              <a:buNone/>
            </a:pPr>
            <a:r>
              <a:rPr lang="fr-FR" sz="1400" dirty="0" smtClean="0"/>
              <a:t> ● </a:t>
            </a:r>
            <a:r>
              <a:rPr lang="fr-FR" sz="1400" dirty="0"/>
              <a:t>constitue.</a:t>
            </a:r>
          </a:p>
          <a:p>
            <a:pPr>
              <a:buFontTx/>
              <a:buChar char="-"/>
            </a:pPr>
            <a:r>
              <a:rPr lang="fr-FR" sz="1400" b="1" dirty="0" smtClean="0">
                <a:solidFill>
                  <a:srgbClr val="FF0000"/>
                </a:solidFill>
              </a:rPr>
              <a:t>Hémorragie cérébrale: </a:t>
            </a:r>
          </a:p>
          <a:p>
            <a:r>
              <a:rPr lang="fr-FR" sz="1400" dirty="0" smtClean="0"/>
              <a:t>intra parenchymateuse </a:t>
            </a:r>
            <a:r>
              <a:rPr lang="fr-FR" sz="1400" dirty="0"/>
              <a:t>par rupture de micro-</a:t>
            </a:r>
            <a:r>
              <a:rPr lang="fr-FR" sz="1400" dirty="0" err="1"/>
              <a:t>anevrysme</a:t>
            </a:r>
            <a:r>
              <a:rPr lang="fr-FR" sz="1400" dirty="0"/>
              <a:t> </a:t>
            </a:r>
            <a:r>
              <a:rPr lang="fr-FR" sz="1400" dirty="0" smtClean="0"/>
              <a:t> ou par nécrose </a:t>
            </a:r>
            <a:r>
              <a:rPr lang="fr-FR" sz="1400" dirty="0" err="1" smtClean="0"/>
              <a:t>fibrinoide</a:t>
            </a:r>
            <a:r>
              <a:rPr lang="fr-FR" sz="1400" dirty="0" smtClean="0"/>
              <a:t>,</a:t>
            </a:r>
          </a:p>
          <a:p>
            <a:r>
              <a:rPr lang="fr-FR" sz="1400" dirty="0" smtClean="0"/>
              <a:t> méningée </a:t>
            </a:r>
            <a:r>
              <a:rPr lang="fr-FR" sz="1400" dirty="0"/>
              <a:t>(dans cette </a:t>
            </a:r>
            <a:r>
              <a:rPr lang="fr-FR" sz="1400" dirty="0" smtClean="0"/>
              <a:t>éventualité </a:t>
            </a:r>
            <a:r>
              <a:rPr lang="fr-FR" sz="1400" dirty="0"/>
              <a:t>une association avec </a:t>
            </a:r>
            <a:r>
              <a:rPr lang="fr-FR" sz="1400" dirty="0" smtClean="0"/>
              <a:t>une malformation </a:t>
            </a:r>
            <a:r>
              <a:rPr lang="fr-FR" sz="1400" dirty="0"/>
              <a:t>vasculaire est souvent </a:t>
            </a:r>
            <a:r>
              <a:rPr lang="fr-FR" sz="1400" dirty="0" smtClean="0"/>
              <a:t>retrouvée), </a:t>
            </a:r>
          </a:p>
          <a:p>
            <a:r>
              <a:rPr lang="fr-FR" sz="1400" dirty="0" smtClean="0"/>
              <a:t>parfois </a:t>
            </a:r>
            <a:r>
              <a:rPr lang="fr-FR" sz="1400" dirty="0" err="1" smtClean="0"/>
              <a:t>cerebro</a:t>
            </a:r>
            <a:r>
              <a:rPr lang="fr-FR" sz="1400" dirty="0" smtClean="0"/>
              <a:t> méningée.</a:t>
            </a:r>
            <a:endParaRPr lang="fr-FR" sz="1400" dirty="0"/>
          </a:p>
          <a:p>
            <a:pPr marL="0" indent="0">
              <a:buNone/>
            </a:pPr>
            <a:r>
              <a:rPr lang="fr-FR" sz="1400" b="1" dirty="0" smtClean="0">
                <a:solidFill>
                  <a:srgbClr val="FF0000"/>
                </a:solidFill>
              </a:rPr>
              <a:t> - Encéphalopathie hypertensive</a:t>
            </a:r>
            <a:r>
              <a:rPr lang="fr-FR" sz="1400" dirty="0"/>
              <a:t> </a:t>
            </a:r>
            <a:r>
              <a:rPr lang="fr-FR" sz="1400" dirty="0" smtClean="0"/>
              <a:t>: toxémie gravidique++</a:t>
            </a:r>
            <a:endParaRPr lang="fr-FR" sz="1400" dirty="0"/>
          </a:p>
          <a:p>
            <a:r>
              <a:rPr lang="fr-FR" sz="1400" dirty="0"/>
              <a:t> </a:t>
            </a:r>
            <a:r>
              <a:rPr lang="fr-FR" sz="1400" dirty="0" smtClean="0"/>
              <a:t>céphalées </a:t>
            </a:r>
            <a:r>
              <a:rPr lang="fr-FR" sz="1400" dirty="0"/>
              <a:t>occipitales puis </a:t>
            </a:r>
            <a:r>
              <a:rPr lang="fr-FR" sz="1400" dirty="0" smtClean="0"/>
              <a:t>généralisées, </a:t>
            </a:r>
            <a:r>
              <a:rPr lang="fr-FR" sz="1400" dirty="0"/>
              <a:t>accrues au </a:t>
            </a:r>
            <a:r>
              <a:rPr lang="fr-FR" sz="1400" dirty="0" smtClean="0"/>
              <a:t>moindre ,effort</a:t>
            </a:r>
            <a:r>
              <a:rPr lang="fr-FR" sz="1400" dirty="0"/>
              <a:t>, vomissements, troubles de la conscience, convulsions, </a:t>
            </a:r>
            <a:r>
              <a:rPr lang="fr-FR" sz="1400" dirty="0" smtClean="0"/>
              <a:t>   évolution </a:t>
            </a:r>
            <a:r>
              <a:rPr lang="fr-FR" sz="1400" dirty="0"/>
              <a:t>naturelle vers </a:t>
            </a:r>
            <a:r>
              <a:rPr lang="fr-FR" sz="1400" dirty="0" smtClean="0"/>
              <a:t>le coma </a:t>
            </a:r>
            <a:r>
              <a:rPr lang="fr-FR" sz="1400" dirty="0"/>
              <a:t>ou la mort.</a:t>
            </a:r>
          </a:p>
          <a:p>
            <a:pPr>
              <a:buFontTx/>
              <a:buChar char="-"/>
            </a:pPr>
            <a:r>
              <a:rPr lang="fr-FR" sz="1400" dirty="0" smtClean="0">
                <a:solidFill>
                  <a:srgbClr val="FF0000"/>
                </a:solidFill>
              </a:rPr>
              <a:t>Lacune cérébrale.</a:t>
            </a:r>
          </a:p>
          <a:p>
            <a:pPr>
              <a:buFontTx/>
              <a:buChar char="-"/>
            </a:pPr>
            <a:r>
              <a:rPr lang="fr-FR" sz="1400" dirty="0" smtClean="0">
                <a:solidFill>
                  <a:srgbClr val="FF0000"/>
                </a:solidFill>
              </a:rPr>
              <a:t>Démence vasculaire</a:t>
            </a:r>
            <a:endParaRPr lang="fr-FR" sz="1400" dirty="0">
              <a:solidFill>
                <a:srgbClr val="FF0000"/>
              </a:solidFill>
            </a:endParaRPr>
          </a:p>
          <a:p>
            <a:pPr>
              <a:buFontTx/>
              <a:buChar char="-"/>
            </a:pPr>
            <a:r>
              <a:rPr lang="fr-FR" sz="1400" dirty="0" smtClean="0">
                <a:solidFill>
                  <a:srgbClr val="FF0000"/>
                </a:solidFill>
              </a:rPr>
              <a:t>Rétinopathie </a:t>
            </a:r>
            <a:r>
              <a:rPr lang="fr-FR" sz="1400" dirty="0">
                <a:solidFill>
                  <a:srgbClr val="FF0000"/>
                </a:solidFill>
              </a:rPr>
              <a:t>hypertensive </a:t>
            </a:r>
          </a:p>
        </p:txBody>
      </p:sp>
    </p:spTree>
    <p:extLst>
      <p:ext uri="{BB962C8B-B14F-4D97-AF65-F5344CB8AC3E}">
        <p14:creationId xmlns:p14="http://schemas.microsoft.com/office/powerpoint/2010/main" val="35556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9492"/>
            <a:ext cx="9144000" cy="4894008"/>
          </a:xfrm>
        </p:spPr>
      </p:pic>
    </p:spTree>
    <p:extLst>
      <p:ext uri="{BB962C8B-B14F-4D97-AF65-F5344CB8AC3E}">
        <p14:creationId xmlns:p14="http://schemas.microsoft.com/office/powerpoint/2010/main" val="2706881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45659"/>
            <a:ext cx="9144000" cy="4897841"/>
          </a:xfrm>
        </p:spPr>
      </p:pic>
    </p:spTree>
    <p:extLst>
      <p:ext uri="{BB962C8B-B14F-4D97-AF65-F5344CB8AC3E}">
        <p14:creationId xmlns:p14="http://schemas.microsoft.com/office/powerpoint/2010/main" val="2080659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1807</TotalTime>
  <Words>1493</Words>
  <Application>Microsoft Office PowerPoint</Application>
  <PresentationFormat>Affichage à l'écran (16:9)</PresentationFormat>
  <Paragraphs>215</Paragraphs>
  <Slides>41</Slides>
  <Notes>11</Notes>
  <HiddenSlides>1</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43" baseType="lpstr">
      <vt:lpstr>Clarté</vt:lpstr>
      <vt:lpstr>Photo Editor Photo</vt:lpstr>
      <vt:lpstr>LES Complications de l’HTA</vt:lpstr>
      <vt:lpstr>Présentation PowerPoint</vt:lpstr>
      <vt:lpstr>L’HTA est la 1ère cause de mortalité dans le monde</vt:lpstr>
      <vt:lpstr>Présentation PowerPoint</vt:lpstr>
      <vt:lpstr>Présentation PowerPoint</vt:lpstr>
      <vt:lpstr>Présentation PowerPoint</vt:lpstr>
      <vt:lpstr>COMPLICATIONS NEUROSENSOREILLES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HTA et prévention des AVC</vt:lpstr>
      <vt:lpstr>Présentation PowerPoint</vt:lpstr>
      <vt:lpstr>Présentation PowerPoint</vt:lpstr>
      <vt:lpstr>La pression artérielle et le risque de mortalité par coronaropathie</vt:lpstr>
      <vt:lpstr>Présentation PowerPoint</vt:lpstr>
      <vt:lpstr>Le risque de Mortalité cardiovasculaire </vt:lpstr>
      <vt:lpstr>Présentation PowerPoint</vt:lpstr>
      <vt:lpstr>Présentation PowerPoint</vt:lpstr>
      <vt:lpstr>Présentation PowerPoint</vt:lpstr>
      <vt:lpstr>INTERET DU TRAITEMENT ANTI -HTA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Bénéfices cardiovasculaires du traitement antihypertenseur : résultats des méta-analyses</vt:lpstr>
      <vt:lpstr>Présentation PowerPoint</vt:lpstr>
      <vt:lpstr>Présentation PowerPoint</vt:lpstr>
      <vt:lpstr>JNC-7 Compelling Indications</vt:lpstr>
      <vt:lpstr>Présentation PowerPoint</vt:lpstr>
      <vt:lpstr>Présentation PowerPoint</vt:lpstr>
      <vt:lpstr> Complications rénales </vt:lpstr>
      <vt:lpstr>HTA et Néphropathie due au diabète:  Conclusions des principales études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de l’HTA</dc:title>
  <dc:creator>Asus</dc:creator>
  <cp:lastModifiedBy>Asus</cp:lastModifiedBy>
  <cp:revision>34</cp:revision>
  <dcterms:created xsi:type="dcterms:W3CDTF">2017-04-10T18:56:02Z</dcterms:created>
  <dcterms:modified xsi:type="dcterms:W3CDTF">2017-04-14T09:01:57Z</dcterms:modified>
</cp:coreProperties>
</file>